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6" r:id="rId8"/>
    <p:sldId id="269" r:id="rId9"/>
    <p:sldId id="270" r:id="rId10"/>
    <p:sldId id="267" r:id="rId11"/>
    <p:sldId id="268" r:id="rId12"/>
    <p:sldId id="262" r:id="rId13"/>
    <p:sldId id="263" r:id="rId14"/>
    <p:sldId id="264" r:id="rId15"/>
    <p:sldId id="265" r:id="rId16"/>
    <p:sldId id="271"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C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3" d="100"/>
          <a:sy n="73" d="100"/>
        </p:scale>
        <p:origin x="48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095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511993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319963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62985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935995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530805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534830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1021"/>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1680210"/>
            <a:ext cx="4869180" cy="4869180"/>
          </a:xfrm>
          <a:prstGeom prst="rect">
            <a:avLst/>
          </a:prstGeom>
        </p:spPr>
      </p:pic>
      <p:sp>
        <p:nvSpPr>
          <p:cNvPr id="6" name="Text 1"/>
          <p:cNvSpPr/>
          <p:nvPr/>
        </p:nvSpPr>
        <p:spPr>
          <a:xfrm>
            <a:off x="864037" y="2035969"/>
            <a:ext cx="7415927" cy="1892618"/>
          </a:xfrm>
          <a:prstGeom prst="rect">
            <a:avLst/>
          </a:prstGeom>
          <a:noFill/>
          <a:ln/>
        </p:spPr>
        <p:txBody>
          <a:bodyPr wrap="square" rtlCol="0" anchor="t"/>
          <a:lstStyle/>
          <a:p>
            <a:pPr marL="0" indent="0">
              <a:lnSpc>
                <a:spcPts val="7452"/>
              </a:lnSpc>
              <a:buNone/>
            </a:pPr>
            <a:r>
              <a:rPr lang="en-US" sz="5962" dirty="0">
                <a:solidFill>
                  <a:srgbClr val="C6BFEE"/>
                </a:solidFill>
                <a:latin typeface="Prompt" pitchFamily="34" charset="0"/>
                <a:ea typeface="Prompt" pitchFamily="34" charset="-122"/>
                <a:cs typeface="Prompt" pitchFamily="34" charset="-120"/>
              </a:rPr>
              <a:t>Loan Application Status Prediction</a:t>
            </a:r>
            <a:endParaRPr lang="en-US" sz="5962" dirty="0"/>
          </a:p>
        </p:txBody>
      </p:sp>
      <p:sp>
        <p:nvSpPr>
          <p:cNvPr id="7" name="Text 2"/>
          <p:cNvSpPr/>
          <p:nvPr/>
        </p:nvSpPr>
        <p:spPr>
          <a:xfrm>
            <a:off x="864037" y="4298871"/>
            <a:ext cx="7415927" cy="1185148"/>
          </a:xfrm>
          <a:prstGeom prst="rect">
            <a:avLst/>
          </a:prstGeom>
          <a:noFill/>
          <a:ln/>
        </p:spPr>
        <p:txBody>
          <a:bodyPr wrap="square" rtlCol="0" anchor="t"/>
          <a:lstStyle/>
          <a:p>
            <a:pPr marL="0" indent="0">
              <a:lnSpc>
                <a:spcPts val="3110"/>
              </a:lnSpc>
              <a:buNone/>
            </a:pPr>
            <a:r>
              <a:rPr lang="en-US" sz="1944" dirty="0">
                <a:solidFill>
                  <a:srgbClr val="DAD8E9"/>
                </a:solidFill>
                <a:latin typeface="Mukta" pitchFamily="34" charset="0"/>
                <a:ea typeface="Mukta" pitchFamily="34" charset="-122"/>
                <a:cs typeface="Mukta" pitchFamily="34" charset="-120"/>
              </a:rPr>
              <a:t>This dataset includes details of applicants who have applied for loan. The dataset includes details like credit history, loan amount, their income, dependents etc.</a:t>
            </a:r>
            <a:endParaRPr lang="en-US" sz="1944" dirty="0"/>
          </a:p>
        </p:txBody>
      </p:sp>
      <p:sp>
        <p:nvSpPr>
          <p:cNvPr id="10" name="Text 4"/>
          <p:cNvSpPr/>
          <p:nvPr/>
        </p:nvSpPr>
        <p:spPr>
          <a:xfrm>
            <a:off x="1382316" y="5761673"/>
            <a:ext cx="4755725" cy="1049030"/>
          </a:xfrm>
          <a:prstGeom prst="rect">
            <a:avLst/>
          </a:prstGeom>
          <a:noFill/>
          <a:ln/>
        </p:spPr>
        <p:txBody>
          <a:bodyPr wrap="none" rtlCol="0" anchor="t"/>
          <a:lstStyle/>
          <a:p>
            <a:pPr marL="0" indent="0" algn="l">
              <a:lnSpc>
                <a:spcPts val="3402"/>
              </a:lnSpc>
              <a:buNone/>
            </a:pPr>
            <a:r>
              <a:rPr lang="en-US" sz="2430" b="1" dirty="0">
                <a:solidFill>
                  <a:srgbClr val="DAD8E9"/>
                </a:solidFill>
                <a:latin typeface="Mukta" pitchFamily="34" charset="0"/>
                <a:ea typeface="Mukta" pitchFamily="34" charset="-122"/>
                <a:cs typeface="Mukta" pitchFamily="34" charset="-120"/>
              </a:rPr>
              <a:t>by </a:t>
            </a:r>
            <a:r>
              <a:rPr lang="en-US" sz="2430" b="1" dirty="0" err="1" smtClean="0">
                <a:solidFill>
                  <a:srgbClr val="DAD8E9"/>
                </a:solidFill>
                <a:latin typeface="Mukta" pitchFamily="34" charset="0"/>
                <a:ea typeface="Mukta" pitchFamily="34" charset="-122"/>
                <a:cs typeface="Mukta" pitchFamily="34" charset="-120"/>
              </a:rPr>
              <a:t>Yuva</a:t>
            </a:r>
            <a:r>
              <a:rPr lang="en-US" sz="2430" b="1" dirty="0" smtClean="0">
                <a:solidFill>
                  <a:srgbClr val="DAD8E9"/>
                </a:solidFill>
                <a:latin typeface="Mukta" pitchFamily="34" charset="0"/>
                <a:ea typeface="Mukta" pitchFamily="34" charset="-122"/>
                <a:cs typeface="Mukta" pitchFamily="34" charset="-120"/>
              </a:rPr>
              <a:t> </a:t>
            </a:r>
            <a:r>
              <a:rPr lang="en-US" sz="2430" b="1" dirty="0" err="1">
                <a:solidFill>
                  <a:srgbClr val="DAD8E9"/>
                </a:solidFill>
                <a:latin typeface="Mukta" pitchFamily="34" charset="0"/>
                <a:ea typeface="Mukta" pitchFamily="34" charset="-122"/>
                <a:cs typeface="Mukta" pitchFamily="34" charset="-120"/>
              </a:rPr>
              <a:t>K</a:t>
            </a:r>
            <a:r>
              <a:rPr lang="en-US" sz="2430" b="1" dirty="0" err="1" smtClean="0">
                <a:solidFill>
                  <a:srgbClr val="DAD8E9"/>
                </a:solidFill>
                <a:latin typeface="Mukta" pitchFamily="34" charset="0"/>
                <a:ea typeface="Mukta" pitchFamily="34" charset="-122"/>
                <a:cs typeface="Mukta" pitchFamily="34" charset="-120"/>
              </a:rPr>
              <a:t>arthikeswar</a:t>
            </a:r>
            <a:r>
              <a:rPr lang="en-US" sz="2430" b="1" dirty="0" smtClean="0">
                <a:solidFill>
                  <a:srgbClr val="DAD8E9"/>
                </a:solidFill>
                <a:latin typeface="Mukta" pitchFamily="34" charset="0"/>
                <a:ea typeface="Mukta" pitchFamily="34" charset="-122"/>
                <a:cs typeface="Mukta" pitchFamily="34" charset="-120"/>
              </a:rPr>
              <a:t> </a:t>
            </a:r>
            <a:r>
              <a:rPr lang="en-US" sz="2430" b="1" dirty="0" err="1" smtClean="0">
                <a:solidFill>
                  <a:srgbClr val="DAD8E9"/>
                </a:solidFill>
                <a:latin typeface="Mukta" pitchFamily="34" charset="0"/>
                <a:ea typeface="Mukta" pitchFamily="34" charset="-122"/>
                <a:cs typeface="Mukta" pitchFamily="34" charset="-120"/>
              </a:rPr>
              <a:t>D</a:t>
            </a:r>
            <a:r>
              <a:rPr lang="en-US" sz="2430" b="1" dirty="0" err="1" smtClean="0">
                <a:solidFill>
                  <a:srgbClr val="DAD8E9"/>
                </a:solidFill>
                <a:latin typeface="Mukta" pitchFamily="34" charset="0"/>
                <a:ea typeface="Mukta" pitchFamily="34" charset="-122"/>
                <a:cs typeface="Mukta" pitchFamily="34" charset="-120"/>
              </a:rPr>
              <a:t>adisetty</a:t>
            </a:r>
            <a:endParaRPr lang="en-US" sz="2430" b="1" dirty="0" smtClean="0">
              <a:solidFill>
                <a:srgbClr val="DAD8E9"/>
              </a:solidFill>
              <a:latin typeface="Mukta" pitchFamily="34" charset="0"/>
              <a:ea typeface="Mukta" pitchFamily="34" charset="-122"/>
              <a:cs typeface="Mukta" pitchFamily="34" charset="-120"/>
            </a:endParaRPr>
          </a:p>
          <a:p>
            <a:pPr marL="0" indent="0" algn="l">
              <a:lnSpc>
                <a:spcPts val="3402"/>
              </a:lnSpc>
              <a:buNone/>
            </a:pPr>
            <a:r>
              <a:rPr lang="en-US" sz="2430" b="1" dirty="0" smtClean="0">
                <a:solidFill>
                  <a:srgbClr val="DAD8E9"/>
                </a:solidFill>
                <a:latin typeface="Mukta" pitchFamily="34" charset="0"/>
                <a:ea typeface="Mukta" pitchFamily="34" charset="-122"/>
              </a:rPr>
              <a:t>AI/ML Intern</a:t>
            </a:r>
            <a:endParaRPr lang="en-US" sz="243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in)">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8804"/>
            <a:ext cx="14630400" cy="8229600"/>
          </a:xfrm>
          <a:prstGeom prst="rect">
            <a:avLst/>
          </a:prstGeom>
          <a:solidFill>
            <a:srgbClr val="0B0C23">
              <a:alpha val="75000"/>
            </a:srgbClr>
          </a:solidFill>
          <a:ln/>
        </p:spPr>
      </p:sp>
      <p:sp>
        <p:nvSpPr>
          <p:cNvPr id="6" name="Text 1"/>
          <p:cNvSpPr/>
          <p:nvPr/>
        </p:nvSpPr>
        <p:spPr>
          <a:xfrm>
            <a:off x="3261247" y="273465"/>
            <a:ext cx="8107906" cy="685800"/>
          </a:xfrm>
          <a:prstGeom prst="rect">
            <a:avLst/>
          </a:prstGeom>
          <a:noFill/>
          <a:ln/>
        </p:spPr>
        <p:txBody>
          <a:bodyPr wrap="none" rtlCol="0" anchor="t"/>
          <a:lstStyle/>
          <a:p>
            <a:pPr>
              <a:lnSpc>
                <a:spcPts val="5400"/>
              </a:lnSpc>
            </a:pPr>
            <a:r>
              <a:rPr lang="en-US" sz="4400" dirty="0" smtClean="0">
                <a:solidFill>
                  <a:srgbClr val="D0C5FF"/>
                </a:solidFill>
                <a:latin typeface="Prata" pitchFamily="34" charset="0"/>
                <a:ea typeface="Prata" pitchFamily="34" charset="-122"/>
              </a:rPr>
              <a:t>Exploratory Data Analysis (EDA)</a:t>
            </a:r>
            <a:endParaRPr lang="en-US" sz="4400" dirty="0">
              <a:solidFill>
                <a:srgbClr val="D0C5FF"/>
              </a:solidFill>
            </a:endParaRPr>
          </a:p>
          <a:p>
            <a:pPr marL="0" indent="0">
              <a:lnSpc>
                <a:spcPts val="5400"/>
              </a:lnSpc>
              <a:buNone/>
            </a:pPr>
            <a:endParaRPr lang="en-US" sz="432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414" y="1495030"/>
            <a:ext cx="6589986" cy="630364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9283" y="1495030"/>
            <a:ext cx="6894786" cy="6303645"/>
          </a:xfrm>
          <a:prstGeom prst="rect">
            <a:avLst/>
          </a:prstGeom>
        </p:spPr>
      </p:pic>
    </p:spTree>
    <p:extLst>
      <p:ext uri="{BB962C8B-B14F-4D97-AF65-F5344CB8AC3E}">
        <p14:creationId xmlns:p14="http://schemas.microsoft.com/office/powerpoint/2010/main" val="363881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90"/>
                                          </p:val>
                                        </p:tav>
                                        <p:tav tm="100000">
                                          <p:val>
                                            <p:fltVal val="0"/>
                                          </p:val>
                                        </p:tav>
                                      </p:tavLst>
                                    </p:anim>
                                    <p:animEffect transition="in" filter="fade">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8804"/>
            <a:ext cx="14630400" cy="8229600"/>
          </a:xfrm>
          <a:prstGeom prst="rect">
            <a:avLst/>
          </a:prstGeom>
          <a:solidFill>
            <a:srgbClr val="0B0C23">
              <a:alpha val="75000"/>
            </a:srgbClr>
          </a:solidFill>
          <a:ln/>
        </p:spPr>
      </p:sp>
      <p:sp>
        <p:nvSpPr>
          <p:cNvPr id="6" name="Text 1"/>
          <p:cNvSpPr/>
          <p:nvPr/>
        </p:nvSpPr>
        <p:spPr>
          <a:xfrm>
            <a:off x="4484354" y="290457"/>
            <a:ext cx="5661689" cy="685800"/>
          </a:xfrm>
          <a:prstGeom prst="rect">
            <a:avLst/>
          </a:prstGeom>
          <a:noFill/>
          <a:ln/>
        </p:spPr>
        <p:txBody>
          <a:bodyPr wrap="none" rtlCol="0" anchor="t"/>
          <a:lstStyle/>
          <a:p>
            <a:pPr>
              <a:lnSpc>
                <a:spcPts val="5400"/>
              </a:lnSpc>
            </a:pPr>
            <a:r>
              <a:rPr lang="en-US" sz="4400" dirty="0" smtClean="0">
                <a:solidFill>
                  <a:srgbClr val="D0C5FF"/>
                </a:solidFill>
                <a:latin typeface="Prata" pitchFamily="34" charset="0"/>
                <a:ea typeface="Prata" pitchFamily="34" charset="-122"/>
              </a:rPr>
              <a:t>Correlation (Heat Map)</a:t>
            </a:r>
            <a:endParaRPr lang="en-US" sz="4400" dirty="0">
              <a:solidFill>
                <a:srgbClr val="D0C5FF"/>
              </a:solidFill>
            </a:endParaRPr>
          </a:p>
          <a:p>
            <a:pPr marL="0" indent="0">
              <a:lnSpc>
                <a:spcPts val="5400"/>
              </a:lnSpc>
              <a:buNone/>
            </a:pPr>
            <a:endParaRPr lang="en-US" sz="432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3614" y="1364894"/>
            <a:ext cx="8383170" cy="6430272"/>
          </a:xfrm>
          <a:prstGeom prst="rect">
            <a:avLst/>
          </a:prstGeom>
        </p:spPr>
      </p:pic>
    </p:spTree>
    <p:extLst>
      <p:ext uri="{BB962C8B-B14F-4D97-AF65-F5344CB8AC3E}">
        <p14:creationId xmlns:p14="http://schemas.microsoft.com/office/powerpoint/2010/main" val="231838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2374106"/>
            <a:ext cx="4869061" cy="3481388"/>
          </a:xfrm>
          <a:prstGeom prst="rect">
            <a:avLst/>
          </a:prstGeom>
        </p:spPr>
      </p:pic>
      <p:sp>
        <p:nvSpPr>
          <p:cNvPr id="6" name="Text 1"/>
          <p:cNvSpPr/>
          <p:nvPr/>
        </p:nvSpPr>
        <p:spPr>
          <a:xfrm>
            <a:off x="6350437" y="2599134"/>
            <a:ext cx="5486400" cy="685800"/>
          </a:xfrm>
          <a:prstGeom prst="rect">
            <a:avLst/>
          </a:prstGeom>
          <a:noFill/>
          <a:ln/>
        </p:spPr>
        <p:txBody>
          <a:bodyPr wrap="none" rtlCol="0" anchor="t"/>
          <a:lstStyle/>
          <a:p>
            <a:pPr marL="0" indent="0">
              <a:lnSpc>
                <a:spcPts val="5400"/>
              </a:lnSpc>
              <a:buNone/>
            </a:pPr>
            <a:r>
              <a:rPr lang="en-US" sz="4320" dirty="0">
                <a:solidFill>
                  <a:srgbClr val="C6BFEE"/>
                </a:solidFill>
                <a:latin typeface="Prompt" pitchFamily="34" charset="0"/>
                <a:ea typeface="Prompt" pitchFamily="34" charset="-122"/>
                <a:cs typeface="Prompt" pitchFamily="34" charset="-120"/>
              </a:rPr>
              <a:t>Model Building</a:t>
            </a:r>
            <a:endParaRPr lang="en-US" sz="4320" dirty="0"/>
          </a:p>
        </p:txBody>
      </p:sp>
      <p:sp>
        <p:nvSpPr>
          <p:cNvPr id="7" name="Text 2"/>
          <p:cNvSpPr/>
          <p:nvPr/>
        </p:nvSpPr>
        <p:spPr>
          <a:xfrm>
            <a:off x="6350437" y="3655219"/>
            <a:ext cx="7415927" cy="2493333"/>
          </a:xfrm>
          <a:prstGeom prst="rect">
            <a:avLst/>
          </a:prstGeom>
          <a:noFill/>
          <a:ln/>
        </p:spPr>
        <p:txBody>
          <a:bodyPr wrap="square" rtlCol="0" anchor="t"/>
          <a:lstStyle/>
          <a:p>
            <a:pPr marL="0" indent="0">
              <a:lnSpc>
                <a:spcPts val="3110"/>
              </a:lnSpc>
              <a:buNone/>
            </a:pPr>
            <a:r>
              <a:rPr lang="en-US" sz="1944" dirty="0">
                <a:solidFill>
                  <a:srgbClr val="DAD8E9"/>
                </a:solidFill>
                <a:latin typeface="Mukta" pitchFamily="34" charset="0"/>
                <a:ea typeface="Mukta" pitchFamily="34" charset="-122"/>
                <a:cs typeface="Mukta" pitchFamily="34" charset="-120"/>
              </a:rPr>
              <a:t>To build a model that can predict loan approval, we will need to use machine learning algorithms. These algorithms can learn from the data and identify patterns that can be used to make predictions. Some common machine learning algorithms that can be used for this task include logistic regression, decision trees, and support vector machines.</a:t>
            </a:r>
            <a:endParaRPr lang="en-US" sz="194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heel(1)">
                                      <p:cBhvr>
                                        <p:cTn id="2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6" name="Text 1"/>
          <p:cNvSpPr/>
          <p:nvPr/>
        </p:nvSpPr>
        <p:spPr>
          <a:xfrm>
            <a:off x="501431" y="652653"/>
            <a:ext cx="5486400" cy="685800"/>
          </a:xfrm>
          <a:prstGeom prst="rect">
            <a:avLst/>
          </a:prstGeom>
          <a:noFill/>
          <a:ln/>
        </p:spPr>
        <p:txBody>
          <a:bodyPr wrap="none" rtlCol="0" anchor="t"/>
          <a:lstStyle/>
          <a:p>
            <a:pPr marL="0" indent="0">
              <a:lnSpc>
                <a:spcPts val="5400"/>
              </a:lnSpc>
              <a:buNone/>
            </a:pPr>
            <a:r>
              <a:rPr lang="en-US" sz="4320" dirty="0">
                <a:solidFill>
                  <a:srgbClr val="C6BFEE"/>
                </a:solidFill>
                <a:latin typeface="Prompt" pitchFamily="34" charset="0"/>
                <a:ea typeface="Prompt" pitchFamily="34" charset="-122"/>
                <a:cs typeface="Prompt" pitchFamily="34" charset="-120"/>
              </a:rPr>
              <a:t>Model Evaluation</a:t>
            </a:r>
            <a:endParaRPr lang="en-US" sz="4320" dirty="0"/>
          </a:p>
        </p:txBody>
      </p:sp>
      <p:sp>
        <p:nvSpPr>
          <p:cNvPr id="7" name="Text 2"/>
          <p:cNvSpPr/>
          <p:nvPr/>
        </p:nvSpPr>
        <p:spPr>
          <a:xfrm>
            <a:off x="501432" y="1638999"/>
            <a:ext cx="7415927" cy="1694752"/>
          </a:xfrm>
          <a:prstGeom prst="rect">
            <a:avLst/>
          </a:prstGeom>
          <a:noFill/>
          <a:ln/>
        </p:spPr>
        <p:txBody>
          <a:bodyPr wrap="square" rtlCol="0" anchor="t"/>
          <a:lstStyle/>
          <a:p>
            <a:pPr marL="0" indent="0">
              <a:lnSpc>
                <a:spcPts val="3110"/>
              </a:lnSpc>
              <a:buNone/>
            </a:pPr>
            <a:r>
              <a:rPr lang="en-US" sz="1944" dirty="0">
                <a:solidFill>
                  <a:srgbClr val="DAD8E9"/>
                </a:solidFill>
                <a:latin typeface="Mukta" pitchFamily="34" charset="0"/>
                <a:ea typeface="Mukta" pitchFamily="34" charset="-122"/>
                <a:cs typeface="Mukta" pitchFamily="34" charset="-120"/>
              </a:rPr>
              <a:t>Once we have built a model, we need to evaluate its performance. This involves testing the model on a separate dataset that was not used to train the model. The evaluation metrics used will depend on the specific </a:t>
            </a:r>
            <a:r>
              <a:rPr lang="en-US" sz="1944" dirty="0" smtClean="0">
                <a:solidFill>
                  <a:srgbClr val="DAD8E9"/>
                </a:solidFill>
                <a:latin typeface="Mukta" pitchFamily="34" charset="0"/>
                <a:ea typeface="Mukta" pitchFamily="34" charset="-122"/>
                <a:cs typeface="Mukta" pitchFamily="34" charset="-120"/>
              </a:rPr>
              <a:t>task like accuracy.</a:t>
            </a:r>
            <a:endParaRPr lang="en-US" sz="1944"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6128" y="1442641"/>
            <a:ext cx="5055476" cy="4915495"/>
          </a:xfrm>
          <a:prstGeom prst="rect">
            <a:avLst/>
          </a:prstGeom>
        </p:spPr>
      </p:pic>
      <p:sp>
        <p:nvSpPr>
          <p:cNvPr id="9" name="Text 1"/>
          <p:cNvSpPr/>
          <p:nvPr/>
        </p:nvSpPr>
        <p:spPr>
          <a:xfrm>
            <a:off x="501431" y="4277744"/>
            <a:ext cx="5486400" cy="685800"/>
          </a:xfrm>
          <a:prstGeom prst="rect">
            <a:avLst/>
          </a:prstGeom>
          <a:noFill/>
          <a:ln/>
        </p:spPr>
        <p:txBody>
          <a:bodyPr wrap="none" rtlCol="0" anchor="t"/>
          <a:lstStyle/>
          <a:p>
            <a:pPr marL="0" indent="0">
              <a:lnSpc>
                <a:spcPts val="5400"/>
              </a:lnSpc>
              <a:buNone/>
            </a:pPr>
            <a:r>
              <a:rPr lang="en-US" sz="4320" dirty="0">
                <a:solidFill>
                  <a:srgbClr val="C6BFEE"/>
                </a:solidFill>
                <a:latin typeface="Prompt" pitchFamily="34" charset="0"/>
                <a:ea typeface="Prompt" pitchFamily="34" charset="-122"/>
                <a:cs typeface="Prompt" pitchFamily="34" charset="-120"/>
              </a:rPr>
              <a:t>R</a:t>
            </a:r>
            <a:r>
              <a:rPr lang="en-US" sz="4320" dirty="0" smtClean="0">
                <a:solidFill>
                  <a:srgbClr val="C6BFEE"/>
                </a:solidFill>
                <a:latin typeface="Prompt" pitchFamily="34" charset="0"/>
                <a:ea typeface="Prompt" pitchFamily="34" charset="-122"/>
                <a:cs typeface="Prompt" pitchFamily="34" charset="-120"/>
              </a:rPr>
              <a:t>esults of All Models</a:t>
            </a:r>
            <a:endParaRPr lang="en-US" sz="4320" dirty="0"/>
          </a:p>
        </p:txBody>
      </p:sp>
      <p:sp>
        <p:nvSpPr>
          <p:cNvPr id="10" name="Text 2"/>
          <p:cNvSpPr/>
          <p:nvPr/>
        </p:nvSpPr>
        <p:spPr>
          <a:xfrm>
            <a:off x="501431" y="5220845"/>
            <a:ext cx="7415927" cy="1389506"/>
          </a:xfrm>
          <a:prstGeom prst="rect">
            <a:avLst/>
          </a:prstGeom>
          <a:noFill/>
          <a:ln/>
        </p:spPr>
        <p:txBody>
          <a:bodyPr wrap="square" rtlCol="0" anchor="t"/>
          <a:lstStyle/>
          <a:p>
            <a:pPr marL="0" indent="0">
              <a:lnSpc>
                <a:spcPts val="3110"/>
              </a:lnSpc>
              <a:buNone/>
            </a:pPr>
            <a:r>
              <a:rPr lang="en-US" sz="1944" dirty="0">
                <a:solidFill>
                  <a:srgbClr val="DAD8E9"/>
                </a:solidFill>
                <a:latin typeface="Mukta" pitchFamily="34" charset="0"/>
                <a:ea typeface="Mukta" pitchFamily="34" charset="-122"/>
                <a:cs typeface="Mukta" pitchFamily="34" charset="-120"/>
              </a:rPr>
              <a:t>W</a:t>
            </a:r>
            <a:r>
              <a:rPr lang="en-US" sz="1944" dirty="0" smtClean="0">
                <a:solidFill>
                  <a:srgbClr val="DAD8E9"/>
                </a:solidFill>
                <a:latin typeface="Mukta" pitchFamily="34" charset="0"/>
                <a:ea typeface="Mukta" pitchFamily="34" charset="-122"/>
                <a:cs typeface="Mukta" pitchFamily="34" charset="-120"/>
              </a:rPr>
              <a:t>e are presenting the results of all models that have been utilized to access the accuracy of this dataset. The results are showcased here.</a:t>
            </a:r>
            <a:endParaRPr lang="en-US" sz="194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0" fill="hold"/>
                                        <p:tgtEl>
                                          <p:spTgt spid="8"/>
                                        </p:tgtEl>
                                        <p:attrNameLst>
                                          <p:attrName>ppt_w</p:attrName>
                                        </p:attrNameLst>
                                      </p:cBhvr>
                                      <p:tavLst>
                                        <p:tav tm="0">
                                          <p:val>
                                            <p:fltVal val="0"/>
                                          </p:val>
                                        </p:tav>
                                        <p:tav tm="100000">
                                          <p:val>
                                            <p:strVal val="#ppt_w"/>
                                          </p:val>
                                        </p:tav>
                                      </p:tavLst>
                                    </p:anim>
                                    <p:anim calcmode="lin" valueType="num">
                                      <p:cBhvr>
                                        <p:cTn id="23" dur="1000" fill="hold"/>
                                        <p:tgtEl>
                                          <p:spTgt spid="8"/>
                                        </p:tgtEl>
                                        <p:attrNameLst>
                                          <p:attrName>ppt_h</p:attrName>
                                        </p:attrNameLst>
                                      </p:cBhvr>
                                      <p:tavLst>
                                        <p:tav tm="0">
                                          <p:val>
                                            <p:fltVal val="0"/>
                                          </p:val>
                                        </p:tav>
                                        <p:tav tm="100000">
                                          <p:val>
                                            <p:strVal val="#ppt_h"/>
                                          </p:val>
                                        </p:tav>
                                      </p:tavLst>
                                    </p:anim>
                                    <p:anim calcmode="lin" valueType="num">
                                      <p:cBhvr>
                                        <p:cTn id="24" dur="1000" fill="hold"/>
                                        <p:tgtEl>
                                          <p:spTgt spid="8"/>
                                        </p:tgtEl>
                                        <p:attrNameLst>
                                          <p:attrName>style.rotation</p:attrName>
                                        </p:attrNameLst>
                                      </p:cBhvr>
                                      <p:tavLst>
                                        <p:tav tm="0">
                                          <p:val>
                                            <p:fltVal val="90"/>
                                          </p:val>
                                        </p:tav>
                                        <p:tav tm="100000">
                                          <p:val>
                                            <p:fltVal val="0"/>
                                          </p:val>
                                        </p:tav>
                                      </p:tavLst>
                                    </p:anim>
                                    <p:animEffect transition="in" filter="fade">
                                      <p:cBhvr>
                                        <p:cTn id="25" dur="10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69" y="583644"/>
            <a:ext cx="4869061" cy="3359706"/>
          </a:xfrm>
          <a:prstGeom prst="rect">
            <a:avLst/>
          </a:prstGeom>
        </p:spPr>
      </p:pic>
      <p:sp>
        <p:nvSpPr>
          <p:cNvPr id="6" name="Text 1"/>
          <p:cNvSpPr/>
          <p:nvPr/>
        </p:nvSpPr>
        <p:spPr>
          <a:xfrm>
            <a:off x="482382" y="713184"/>
            <a:ext cx="5486400" cy="685800"/>
          </a:xfrm>
          <a:prstGeom prst="rect">
            <a:avLst/>
          </a:prstGeom>
          <a:noFill/>
          <a:ln/>
        </p:spPr>
        <p:txBody>
          <a:bodyPr wrap="none" rtlCol="0" anchor="t"/>
          <a:lstStyle/>
          <a:p>
            <a:pPr marL="0" indent="0">
              <a:lnSpc>
                <a:spcPts val="5400"/>
              </a:lnSpc>
              <a:buNone/>
            </a:pPr>
            <a:r>
              <a:rPr lang="en-US" sz="4320" dirty="0">
                <a:solidFill>
                  <a:srgbClr val="C6BFEE"/>
                </a:solidFill>
                <a:latin typeface="Prompt" pitchFamily="34" charset="0"/>
                <a:ea typeface="Prompt" pitchFamily="34" charset="-122"/>
                <a:cs typeface="Prompt" pitchFamily="34" charset="-120"/>
              </a:rPr>
              <a:t>Model </a:t>
            </a:r>
            <a:r>
              <a:rPr lang="en-US" sz="4320" dirty="0" smtClean="0">
                <a:solidFill>
                  <a:srgbClr val="C6BFEE"/>
                </a:solidFill>
                <a:latin typeface="Prompt" pitchFamily="34" charset="0"/>
                <a:ea typeface="Prompt" pitchFamily="34" charset="-122"/>
                <a:cs typeface="Prompt" pitchFamily="34" charset="-120"/>
              </a:rPr>
              <a:t>Optimization</a:t>
            </a:r>
            <a:endParaRPr lang="en-US" sz="4320" dirty="0"/>
          </a:p>
        </p:txBody>
      </p:sp>
      <p:sp>
        <p:nvSpPr>
          <p:cNvPr id="7" name="Text 2"/>
          <p:cNvSpPr/>
          <p:nvPr/>
        </p:nvSpPr>
        <p:spPr>
          <a:xfrm>
            <a:off x="482382" y="1842372"/>
            <a:ext cx="7415927" cy="2100978"/>
          </a:xfrm>
          <a:prstGeom prst="rect">
            <a:avLst/>
          </a:prstGeom>
          <a:noFill/>
          <a:ln/>
        </p:spPr>
        <p:txBody>
          <a:bodyPr wrap="square" rtlCol="0" anchor="t"/>
          <a:lstStyle/>
          <a:p>
            <a:pPr>
              <a:lnSpc>
                <a:spcPts val="3110"/>
              </a:lnSpc>
            </a:pPr>
            <a:r>
              <a:rPr lang="en-US" sz="1944" dirty="0" smtClean="0">
                <a:solidFill>
                  <a:srgbClr val="D0C5FF"/>
                </a:solidFill>
                <a:latin typeface="Raleway" pitchFamily="34" charset="0"/>
                <a:ea typeface="Raleway" pitchFamily="34" charset="-122"/>
                <a:cs typeface="Raleway" pitchFamily="34" charset="-120"/>
              </a:rPr>
              <a:t>After </a:t>
            </a:r>
            <a:r>
              <a:rPr lang="en-US" sz="1944" dirty="0">
                <a:solidFill>
                  <a:srgbClr val="D0C5FF"/>
                </a:solidFill>
                <a:latin typeface="Raleway" pitchFamily="34" charset="0"/>
                <a:ea typeface="Raleway" pitchFamily="34" charset="-122"/>
                <a:cs typeface="Raleway" pitchFamily="34" charset="-120"/>
              </a:rPr>
              <a:t>evaluation, the model may require optimization to improve its performance. This can involve adjusting </a:t>
            </a:r>
            <a:r>
              <a:rPr lang="en-US" sz="1944" dirty="0" smtClean="0">
                <a:solidFill>
                  <a:srgbClr val="D0C5FF"/>
                </a:solidFill>
                <a:latin typeface="Raleway" pitchFamily="34" charset="0"/>
                <a:ea typeface="Raleway" pitchFamily="34" charset="-122"/>
                <a:cs typeface="Raleway" pitchFamily="34" charset="-120"/>
              </a:rPr>
              <a:t>hyper parameters</a:t>
            </a:r>
            <a:r>
              <a:rPr lang="en-US" sz="1944" dirty="0">
                <a:solidFill>
                  <a:srgbClr val="D0C5FF"/>
                </a:solidFill>
                <a:latin typeface="Raleway" pitchFamily="34" charset="0"/>
                <a:ea typeface="Raleway" pitchFamily="34" charset="-122"/>
                <a:cs typeface="Raleway" pitchFamily="34" charset="-120"/>
              </a:rPr>
              <a:t>, feature engineering, or trying different algorithms. The goal is to find the best model configuration that achieves the desired level of accuracy.</a:t>
            </a:r>
            <a:endParaRPr lang="en-US" sz="1944" dirty="0">
              <a:solidFill>
                <a:srgbClr val="D0C5FF"/>
              </a:solidFill>
            </a:endParaRPr>
          </a:p>
          <a:p>
            <a:pPr marL="0" indent="0">
              <a:lnSpc>
                <a:spcPts val="3110"/>
              </a:lnSpc>
              <a:buNone/>
            </a:pPr>
            <a:endParaRPr lang="en-US" sz="1944" dirty="0"/>
          </a:p>
        </p:txBody>
      </p:sp>
      <p:sp>
        <p:nvSpPr>
          <p:cNvPr id="8" name="Text 1"/>
          <p:cNvSpPr/>
          <p:nvPr/>
        </p:nvSpPr>
        <p:spPr>
          <a:xfrm>
            <a:off x="482382" y="4637484"/>
            <a:ext cx="7594818" cy="685800"/>
          </a:xfrm>
          <a:prstGeom prst="rect">
            <a:avLst/>
          </a:prstGeom>
          <a:noFill/>
          <a:ln/>
        </p:spPr>
        <p:txBody>
          <a:bodyPr wrap="none" rtlCol="0" anchor="t"/>
          <a:lstStyle/>
          <a:p>
            <a:pPr marL="0" indent="0">
              <a:lnSpc>
                <a:spcPts val="5400"/>
              </a:lnSpc>
              <a:buNone/>
            </a:pPr>
            <a:r>
              <a:rPr lang="en-US" sz="4320" dirty="0">
                <a:solidFill>
                  <a:srgbClr val="C6BFEE"/>
                </a:solidFill>
                <a:latin typeface="Prompt" pitchFamily="34" charset="0"/>
                <a:ea typeface="Prompt" pitchFamily="34" charset="-122"/>
                <a:cs typeface="Prompt" pitchFamily="34" charset="-120"/>
              </a:rPr>
              <a:t>R</a:t>
            </a:r>
            <a:r>
              <a:rPr lang="en-US" sz="4320" dirty="0" smtClean="0">
                <a:solidFill>
                  <a:srgbClr val="C6BFEE"/>
                </a:solidFill>
                <a:latin typeface="Prompt" pitchFamily="34" charset="0"/>
                <a:ea typeface="Prompt" pitchFamily="34" charset="-122"/>
                <a:cs typeface="Prompt" pitchFamily="34" charset="-120"/>
              </a:rPr>
              <a:t>esults of Re-Trained Models</a:t>
            </a:r>
            <a:endParaRPr lang="en-US" sz="4320" dirty="0"/>
          </a:p>
        </p:txBody>
      </p:sp>
      <p:sp>
        <p:nvSpPr>
          <p:cNvPr id="9" name="Text 2"/>
          <p:cNvSpPr/>
          <p:nvPr/>
        </p:nvSpPr>
        <p:spPr>
          <a:xfrm>
            <a:off x="571827" y="5438772"/>
            <a:ext cx="7415927" cy="904878"/>
          </a:xfrm>
          <a:prstGeom prst="rect">
            <a:avLst/>
          </a:prstGeom>
          <a:noFill/>
          <a:ln/>
        </p:spPr>
        <p:txBody>
          <a:bodyPr wrap="square" rtlCol="0" anchor="t"/>
          <a:lstStyle/>
          <a:p>
            <a:pPr>
              <a:lnSpc>
                <a:spcPts val="3110"/>
              </a:lnSpc>
            </a:pPr>
            <a:r>
              <a:rPr lang="en-US" sz="1944" dirty="0" smtClean="0">
                <a:solidFill>
                  <a:srgbClr val="D0C5FF"/>
                </a:solidFill>
                <a:latin typeface="Raleway" pitchFamily="34" charset="0"/>
                <a:ea typeface="Raleway" pitchFamily="34" charset="-122"/>
                <a:cs typeface="Raleway" pitchFamily="34" charset="-120"/>
              </a:rPr>
              <a:t>After </a:t>
            </a:r>
            <a:r>
              <a:rPr lang="en-US" sz="1944" dirty="0">
                <a:solidFill>
                  <a:srgbClr val="D0C5FF"/>
                </a:solidFill>
                <a:latin typeface="Raleway" pitchFamily="34" charset="0"/>
                <a:ea typeface="Raleway" pitchFamily="34" charset="-122"/>
                <a:cs typeface="Raleway" pitchFamily="34" charset="-120"/>
              </a:rPr>
              <a:t>evaluation, </a:t>
            </a:r>
            <a:r>
              <a:rPr lang="en-US" sz="1944" dirty="0" smtClean="0">
                <a:solidFill>
                  <a:srgbClr val="D0C5FF"/>
                </a:solidFill>
                <a:latin typeface="Raleway" pitchFamily="34" charset="0"/>
                <a:ea typeface="Raleway" pitchFamily="34" charset="-122"/>
                <a:cs typeface="Raleway" pitchFamily="34" charset="-120"/>
              </a:rPr>
              <a:t>Displaying the results of the retrained models; these are presented here</a:t>
            </a:r>
            <a:endParaRPr lang="en-US" sz="1944" dirty="0">
              <a:solidFill>
                <a:srgbClr val="D0C5FF"/>
              </a:solidFill>
            </a:endParaRPr>
          </a:p>
          <a:p>
            <a:pPr marL="0" indent="0">
              <a:lnSpc>
                <a:spcPts val="3110"/>
              </a:lnSpc>
              <a:buNone/>
            </a:pPr>
            <a:endParaRPr lang="en-US" sz="1944" dirty="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2669" y="4406622"/>
            <a:ext cx="4869061" cy="33597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80">
                                          <p:stCondLst>
                                            <p:cond delay="0"/>
                                          </p:stCondLst>
                                        </p:cTn>
                                        <p:tgtEl>
                                          <p:spTgt spid="10"/>
                                        </p:tgtEl>
                                      </p:cBhvr>
                                    </p:animEffect>
                                    <p:anim calcmode="lin" valueType="num">
                                      <p:cBhvr>
                                        <p:cTn id="3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5" dur="26">
                                          <p:stCondLst>
                                            <p:cond delay="650"/>
                                          </p:stCondLst>
                                        </p:cTn>
                                        <p:tgtEl>
                                          <p:spTgt spid="10"/>
                                        </p:tgtEl>
                                      </p:cBhvr>
                                      <p:to x="100000" y="60000"/>
                                    </p:animScale>
                                    <p:animScale>
                                      <p:cBhvr>
                                        <p:cTn id="36" dur="166" decel="50000">
                                          <p:stCondLst>
                                            <p:cond delay="676"/>
                                          </p:stCondLst>
                                        </p:cTn>
                                        <p:tgtEl>
                                          <p:spTgt spid="10"/>
                                        </p:tgtEl>
                                      </p:cBhvr>
                                      <p:to x="100000" y="100000"/>
                                    </p:animScale>
                                    <p:animScale>
                                      <p:cBhvr>
                                        <p:cTn id="37" dur="26">
                                          <p:stCondLst>
                                            <p:cond delay="1312"/>
                                          </p:stCondLst>
                                        </p:cTn>
                                        <p:tgtEl>
                                          <p:spTgt spid="10"/>
                                        </p:tgtEl>
                                      </p:cBhvr>
                                      <p:to x="100000" y="80000"/>
                                    </p:animScale>
                                    <p:animScale>
                                      <p:cBhvr>
                                        <p:cTn id="38" dur="166" decel="50000">
                                          <p:stCondLst>
                                            <p:cond delay="1338"/>
                                          </p:stCondLst>
                                        </p:cTn>
                                        <p:tgtEl>
                                          <p:spTgt spid="10"/>
                                        </p:tgtEl>
                                      </p:cBhvr>
                                      <p:to x="100000" y="100000"/>
                                    </p:animScale>
                                    <p:animScale>
                                      <p:cBhvr>
                                        <p:cTn id="39" dur="26">
                                          <p:stCondLst>
                                            <p:cond delay="1642"/>
                                          </p:stCondLst>
                                        </p:cTn>
                                        <p:tgtEl>
                                          <p:spTgt spid="10"/>
                                        </p:tgtEl>
                                      </p:cBhvr>
                                      <p:to x="100000" y="90000"/>
                                    </p:animScale>
                                    <p:animScale>
                                      <p:cBhvr>
                                        <p:cTn id="40" dur="166" decel="50000">
                                          <p:stCondLst>
                                            <p:cond delay="1668"/>
                                          </p:stCondLst>
                                        </p:cTn>
                                        <p:tgtEl>
                                          <p:spTgt spid="10"/>
                                        </p:tgtEl>
                                      </p:cBhvr>
                                      <p:to x="100000" y="100000"/>
                                    </p:animScale>
                                    <p:animScale>
                                      <p:cBhvr>
                                        <p:cTn id="41" dur="26">
                                          <p:stCondLst>
                                            <p:cond delay="1808"/>
                                          </p:stCondLst>
                                        </p:cTn>
                                        <p:tgtEl>
                                          <p:spTgt spid="10"/>
                                        </p:tgtEl>
                                      </p:cBhvr>
                                      <p:to x="100000" y="95000"/>
                                    </p:animScale>
                                    <p:animScale>
                                      <p:cBhvr>
                                        <p:cTn id="42" dur="166" decel="50000">
                                          <p:stCondLst>
                                            <p:cond delay="1834"/>
                                          </p:stCondLst>
                                        </p:cTn>
                                        <p:tgtEl>
                                          <p:spTgt spid="10"/>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491740"/>
            <a:ext cx="4869180" cy="3246120"/>
          </a:xfrm>
          <a:prstGeom prst="rect">
            <a:avLst/>
          </a:prstGeom>
        </p:spPr>
      </p:pic>
      <p:sp>
        <p:nvSpPr>
          <p:cNvPr id="6" name="Text 1"/>
          <p:cNvSpPr/>
          <p:nvPr/>
        </p:nvSpPr>
        <p:spPr>
          <a:xfrm>
            <a:off x="2671816" y="2239611"/>
            <a:ext cx="2772542" cy="685800"/>
          </a:xfrm>
          <a:prstGeom prst="rect">
            <a:avLst/>
          </a:prstGeom>
          <a:noFill/>
          <a:ln/>
        </p:spPr>
        <p:txBody>
          <a:bodyPr wrap="none" rtlCol="0" anchor="t"/>
          <a:lstStyle/>
          <a:p>
            <a:pPr marL="0" indent="0">
              <a:lnSpc>
                <a:spcPts val="5400"/>
              </a:lnSpc>
              <a:buNone/>
            </a:pPr>
            <a:r>
              <a:rPr lang="en-US" sz="4320" dirty="0">
                <a:solidFill>
                  <a:srgbClr val="C6BFEE"/>
                </a:solidFill>
                <a:latin typeface="Prompt" pitchFamily="34" charset="0"/>
                <a:ea typeface="Prompt" pitchFamily="34" charset="-122"/>
                <a:cs typeface="Prompt" pitchFamily="34" charset="-120"/>
              </a:rPr>
              <a:t>Conclusion</a:t>
            </a:r>
            <a:endParaRPr lang="en-US" sz="4320" dirty="0"/>
          </a:p>
        </p:txBody>
      </p:sp>
      <p:sp>
        <p:nvSpPr>
          <p:cNvPr id="7" name="Text 2"/>
          <p:cNvSpPr/>
          <p:nvPr/>
        </p:nvSpPr>
        <p:spPr>
          <a:xfrm>
            <a:off x="1242409" y="3584824"/>
            <a:ext cx="7415927" cy="1580198"/>
          </a:xfrm>
          <a:prstGeom prst="rect">
            <a:avLst/>
          </a:prstGeom>
          <a:noFill/>
          <a:ln/>
        </p:spPr>
        <p:txBody>
          <a:bodyPr wrap="square" rtlCol="0" anchor="t"/>
          <a:lstStyle/>
          <a:p>
            <a:pPr marL="0" indent="0">
              <a:lnSpc>
                <a:spcPts val="3110"/>
              </a:lnSpc>
              <a:buNone/>
            </a:pPr>
            <a:r>
              <a:rPr lang="en-US" sz="1944" dirty="0">
                <a:solidFill>
                  <a:srgbClr val="DAD8E9"/>
                </a:solidFill>
                <a:latin typeface="Mukta" pitchFamily="34" charset="0"/>
                <a:ea typeface="Mukta" pitchFamily="34" charset="-122"/>
                <a:cs typeface="Mukta" pitchFamily="34" charset="-120"/>
              </a:rPr>
              <a:t>By building a model that can predict loan approval, we can help financial institutions make more informed decisions and improve the efficiency of their loan approval process. This can benefit both the financial institutions and the loan applicants.</a:t>
            </a:r>
            <a:endParaRPr lang="en-US" sz="194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5" name="Image 2" descr="preencoded.png"/>
          <p:cNvPicPr>
            <a:picLocks noChangeAspect="1"/>
          </p:cNvPicPr>
          <p:nvPr/>
        </p:nvPicPr>
        <p:blipFill>
          <a:blip r:embed="rId4"/>
          <a:stretch>
            <a:fillRect/>
          </a:stretch>
        </p:blipFill>
        <p:spPr>
          <a:xfrm>
            <a:off x="4880610" y="2491740"/>
            <a:ext cx="4869180" cy="3246120"/>
          </a:xfrm>
          <a:prstGeom prst="rect">
            <a:avLst/>
          </a:prstGeom>
        </p:spPr>
      </p:pic>
      <p:sp>
        <p:nvSpPr>
          <p:cNvPr id="6" name="Text 1"/>
          <p:cNvSpPr/>
          <p:nvPr/>
        </p:nvSpPr>
        <p:spPr>
          <a:xfrm>
            <a:off x="5280024" y="3771900"/>
            <a:ext cx="4070351" cy="685800"/>
          </a:xfrm>
          <a:prstGeom prst="rect">
            <a:avLst/>
          </a:prstGeom>
          <a:noFill/>
          <a:ln/>
        </p:spPr>
        <p:txBody>
          <a:bodyPr wrap="none" rtlCol="0" anchor="t"/>
          <a:lstStyle/>
          <a:p>
            <a:pPr marL="0" indent="0">
              <a:lnSpc>
                <a:spcPts val="5400"/>
              </a:lnSpc>
              <a:buNone/>
            </a:pPr>
            <a:r>
              <a:rPr lang="en-US" sz="9600" dirty="0">
                <a:solidFill>
                  <a:srgbClr val="C6BFEE"/>
                </a:solidFill>
                <a:latin typeface="Palace Script MT" panose="030303020206070C0B05" pitchFamily="66" charset="0"/>
                <a:ea typeface="Prompt" pitchFamily="34" charset="-122"/>
                <a:cs typeface="Prompt" pitchFamily="34" charset="-120"/>
              </a:rPr>
              <a:t>T</a:t>
            </a:r>
            <a:r>
              <a:rPr lang="en-US" sz="9600" dirty="0" smtClean="0">
                <a:solidFill>
                  <a:srgbClr val="C6BFEE"/>
                </a:solidFill>
                <a:latin typeface="Palace Script MT" panose="030303020206070C0B05" pitchFamily="66" charset="0"/>
                <a:ea typeface="Prompt" pitchFamily="34" charset="-122"/>
                <a:cs typeface="Prompt" pitchFamily="34" charset="-120"/>
              </a:rPr>
              <a:t>hank You</a:t>
            </a:r>
            <a:endParaRPr lang="en-US" sz="9600" dirty="0">
              <a:latin typeface="Palace Script MT" panose="030303020206070C0B05" pitchFamily="66" charset="0"/>
            </a:endParaRPr>
          </a:p>
        </p:txBody>
      </p:sp>
    </p:spTree>
    <p:extLst>
      <p:ext uri="{BB962C8B-B14F-4D97-AF65-F5344CB8AC3E}">
        <p14:creationId xmlns:p14="http://schemas.microsoft.com/office/powerpoint/2010/main" val="356407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1021"/>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0" y="0"/>
            <a:ext cx="14630400" cy="3086100"/>
          </a:xfrm>
          <a:prstGeom prst="rect">
            <a:avLst/>
          </a:prstGeom>
        </p:spPr>
      </p:pic>
      <p:pic>
        <p:nvPicPr>
          <p:cNvPr id="5" name="Image 2" descr="preencoded.png"/>
          <p:cNvPicPr>
            <a:picLocks noChangeAspect="1"/>
          </p:cNvPicPr>
          <p:nvPr/>
        </p:nvPicPr>
        <p:blipFill>
          <a:blip r:embed="rId5"/>
          <a:stretch>
            <a:fillRect/>
          </a:stretch>
        </p:blipFill>
        <p:spPr>
          <a:xfrm>
            <a:off x="4556489" y="39649"/>
            <a:ext cx="5517421" cy="3085980"/>
          </a:xfrm>
          <a:prstGeom prst="rect">
            <a:avLst/>
          </a:prstGeom>
        </p:spPr>
      </p:pic>
      <p:sp>
        <p:nvSpPr>
          <p:cNvPr id="6" name="Text 1"/>
          <p:cNvSpPr/>
          <p:nvPr/>
        </p:nvSpPr>
        <p:spPr>
          <a:xfrm>
            <a:off x="1321356" y="3842623"/>
            <a:ext cx="6115764" cy="685800"/>
          </a:xfrm>
          <a:prstGeom prst="rect">
            <a:avLst/>
          </a:prstGeom>
          <a:noFill/>
          <a:ln/>
        </p:spPr>
        <p:txBody>
          <a:bodyPr wrap="none" rtlCol="0" anchor="t"/>
          <a:lstStyle/>
          <a:p>
            <a:pPr marL="0" indent="0">
              <a:lnSpc>
                <a:spcPts val="5400"/>
              </a:lnSpc>
              <a:buNone/>
            </a:pPr>
            <a:r>
              <a:rPr lang="en-US" sz="4320" dirty="0">
                <a:solidFill>
                  <a:srgbClr val="C6BFEE"/>
                </a:solidFill>
                <a:latin typeface="Prompt" pitchFamily="34" charset="0"/>
                <a:ea typeface="Prompt" pitchFamily="34" charset="-122"/>
                <a:cs typeface="Prompt" pitchFamily="34" charset="-120"/>
              </a:rPr>
              <a:t>Independent Variables</a:t>
            </a:r>
            <a:endParaRPr lang="en-US" sz="4320" dirty="0"/>
          </a:p>
        </p:txBody>
      </p:sp>
      <p:sp>
        <p:nvSpPr>
          <p:cNvPr id="7" name="Shape 2"/>
          <p:cNvSpPr/>
          <p:nvPr/>
        </p:nvSpPr>
        <p:spPr>
          <a:xfrm>
            <a:off x="1321356" y="5176361"/>
            <a:ext cx="555427" cy="555427"/>
          </a:xfrm>
          <a:prstGeom prst="roundRect">
            <a:avLst>
              <a:gd name="adj" fmla="val 18669"/>
            </a:avLst>
          </a:prstGeom>
          <a:solidFill>
            <a:srgbClr val="542C49"/>
          </a:solidFill>
          <a:ln w="15240">
            <a:solidFill>
              <a:srgbClr val="6D4562"/>
            </a:solidFill>
            <a:prstDash val="solid"/>
          </a:ln>
        </p:spPr>
      </p:sp>
      <p:sp>
        <p:nvSpPr>
          <p:cNvPr id="8" name="Text 3"/>
          <p:cNvSpPr/>
          <p:nvPr/>
        </p:nvSpPr>
        <p:spPr>
          <a:xfrm>
            <a:off x="1537454" y="5289471"/>
            <a:ext cx="123111" cy="329208"/>
          </a:xfrm>
          <a:prstGeom prst="rect">
            <a:avLst/>
          </a:prstGeom>
          <a:noFill/>
          <a:ln/>
        </p:spPr>
        <p:txBody>
          <a:bodyPr wrap="none" rtlCol="0" anchor="t"/>
          <a:lstStyle/>
          <a:p>
            <a:pPr marL="0" indent="0" algn="ctr">
              <a:lnSpc>
                <a:spcPts val="2592"/>
              </a:lnSpc>
              <a:buNone/>
            </a:pPr>
            <a:r>
              <a:rPr lang="en-US" sz="2592" dirty="0">
                <a:solidFill>
                  <a:srgbClr val="DAD8E9"/>
                </a:solidFill>
                <a:latin typeface="Prompt" pitchFamily="34" charset="0"/>
                <a:ea typeface="Prompt" pitchFamily="34" charset="-122"/>
                <a:cs typeface="Prompt" pitchFamily="34" charset="-120"/>
              </a:rPr>
              <a:t>1</a:t>
            </a:r>
            <a:endParaRPr lang="en-US" sz="2592" dirty="0"/>
          </a:p>
        </p:txBody>
      </p:sp>
      <p:sp>
        <p:nvSpPr>
          <p:cNvPr id="9" name="Text 4"/>
          <p:cNvSpPr/>
          <p:nvPr/>
        </p:nvSpPr>
        <p:spPr>
          <a:xfrm>
            <a:off x="2123599" y="5176361"/>
            <a:ext cx="2743200" cy="342900"/>
          </a:xfrm>
          <a:prstGeom prst="rect">
            <a:avLst/>
          </a:prstGeom>
          <a:noFill/>
          <a:ln/>
        </p:spPr>
        <p:txBody>
          <a:bodyPr wrap="none" rtlCol="0" anchor="t"/>
          <a:lstStyle/>
          <a:p>
            <a:pPr marL="0" indent="0">
              <a:lnSpc>
                <a:spcPts val="2700"/>
              </a:lnSpc>
              <a:buNone/>
            </a:pPr>
            <a:r>
              <a:rPr lang="en-US" sz="2160" dirty="0">
                <a:solidFill>
                  <a:srgbClr val="DAD8E9"/>
                </a:solidFill>
                <a:latin typeface="Prompt" pitchFamily="34" charset="0"/>
                <a:ea typeface="Prompt" pitchFamily="34" charset="-122"/>
                <a:cs typeface="Prompt" pitchFamily="34" charset="-120"/>
              </a:rPr>
              <a:t>Loan_ID</a:t>
            </a:r>
            <a:endParaRPr lang="en-US" sz="2160" dirty="0"/>
          </a:p>
        </p:txBody>
      </p:sp>
      <p:sp>
        <p:nvSpPr>
          <p:cNvPr id="10" name="Text 5"/>
          <p:cNvSpPr/>
          <p:nvPr/>
        </p:nvSpPr>
        <p:spPr>
          <a:xfrm>
            <a:off x="2123599" y="5667375"/>
            <a:ext cx="5068253" cy="395049"/>
          </a:xfrm>
          <a:prstGeom prst="rect">
            <a:avLst/>
          </a:prstGeom>
          <a:noFill/>
          <a:ln/>
        </p:spPr>
        <p:txBody>
          <a:bodyPr wrap="none" rtlCol="0" anchor="t"/>
          <a:lstStyle/>
          <a:p>
            <a:pPr marL="0" indent="0">
              <a:lnSpc>
                <a:spcPts val="3110"/>
              </a:lnSpc>
              <a:buNone/>
            </a:pPr>
            <a:r>
              <a:rPr lang="en-US" sz="1944" dirty="0">
                <a:solidFill>
                  <a:srgbClr val="DAD8E9"/>
                </a:solidFill>
                <a:latin typeface="Mukta" pitchFamily="34" charset="0"/>
                <a:ea typeface="Mukta" pitchFamily="34" charset="-122"/>
                <a:cs typeface="Mukta" pitchFamily="34" charset="-120"/>
              </a:rPr>
              <a:t>A unique identifier for each loan application.</a:t>
            </a:r>
            <a:endParaRPr lang="en-US" sz="1944" dirty="0"/>
          </a:p>
        </p:txBody>
      </p:sp>
      <p:sp>
        <p:nvSpPr>
          <p:cNvPr id="11" name="Shape 6"/>
          <p:cNvSpPr/>
          <p:nvPr/>
        </p:nvSpPr>
        <p:spPr>
          <a:xfrm>
            <a:off x="7438668" y="5176361"/>
            <a:ext cx="555427" cy="555427"/>
          </a:xfrm>
          <a:prstGeom prst="roundRect">
            <a:avLst>
              <a:gd name="adj" fmla="val 18669"/>
            </a:avLst>
          </a:prstGeom>
          <a:solidFill>
            <a:srgbClr val="542C49"/>
          </a:solidFill>
          <a:ln w="15240">
            <a:solidFill>
              <a:srgbClr val="6D4562"/>
            </a:solidFill>
            <a:prstDash val="solid"/>
          </a:ln>
        </p:spPr>
      </p:sp>
      <p:sp>
        <p:nvSpPr>
          <p:cNvPr id="12" name="Text 7"/>
          <p:cNvSpPr/>
          <p:nvPr/>
        </p:nvSpPr>
        <p:spPr>
          <a:xfrm>
            <a:off x="7620119" y="5289471"/>
            <a:ext cx="192524" cy="329208"/>
          </a:xfrm>
          <a:prstGeom prst="rect">
            <a:avLst/>
          </a:prstGeom>
          <a:noFill/>
          <a:ln/>
        </p:spPr>
        <p:txBody>
          <a:bodyPr wrap="none" rtlCol="0" anchor="t"/>
          <a:lstStyle/>
          <a:p>
            <a:pPr marL="0" indent="0" algn="ctr">
              <a:lnSpc>
                <a:spcPts val="2592"/>
              </a:lnSpc>
              <a:buNone/>
            </a:pPr>
            <a:r>
              <a:rPr lang="en-US" sz="2592" dirty="0">
                <a:solidFill>
                  <a:srgbClr val="DAD8E9"/>
                </a:solidFill>
                <a:latin typeface="Prompt" pitchFamily="34" charset="0"/>
                <a:ea typeface="Prompt" pitchFamily="34" charset="-122"/>
                <a:cs typeface="Prompt" pitchFamily="34" charset="-120"/>
              </a:rPr>
              <a:t>2</a:t>
            </a:r>
            <a:endParaRPr lang="en-US" sz="2592" dirty="0"/>
          </a:p>
        </p:txBody>
      </p:sp>
      <p:sp>
        <p:nvSpPr>
          <p:cNvPr id="13" name="Text 8"/>
          <p:cNvSpPr/>
          <p:nvPr/>
        </p:nvSpPr>
        <p:spPr>
          <a:xfrm>
            <a:off x="8240911" y="5176361"/>
            <a:ext cx="2743200" cy="342900"/>
          </a:xfrm>
          <a:prstGeom prst="rect">
            <a:avLst/>
          </a:prstGeom>
          <a:noFill/>
          <a:ln/>
        </p:spPr>
        <p:txBody>
          <a:bodyPr wrap="none" rtlCol="0" anchor="t"/>
          <a:lstStyle/>
          <a:p>
            <a:pPr marL="0" indent="0">
              <a:lnSpc>
                <a:spcPts val="2700"/>
              </a:lnSpc>
              <a:buNone/>
            </a:pPr>
            <a:r>
              <a:rPr lang="en-US" sz="2160" dirty="0">
                <a:solidFill>
                  <a:srgbClr val="DAD8E9"/>
                </a:solidFill>
                <a:latin typeface="Prompt" pitchFamily="34" charset="0"/>
                <a:ea typeface="Prompt" pitchFamily="34" charset="-122"/>
                <a:cs typeface="Prompt" pitchFamily="34" charset="-120"/>
              </a:rPr>
              <a:t>Gender</a:t>
            </a:r>
            <a:endParaRPr lang="en-US" sz="2160" dirty="0"/>
          </a:p>
        </p:txBody>
      </p:sp>
      <p:sp>
        <p:nvSpPr>
          <p:cNvPr id="14" name="Text 9"/>
          <p:cNvSpPr/>
          <p:nvPr/>
        </p:nvSpPr>
        <p:spPr>
          <a:xfrm>
            <a:off x="8240911" y="5667375"/>
            <a:ext cx="5068253" cy="395049"/>
          </a:xfrm>
          <a:prstGeom prst="rect">
            <a:avLst/>
          </a:prstGeom>
          <a:noFill/>
          <a:ln/>
        </p:spPr>
        <p:txBody>
          <a:bodyPr wrap="none" rtlCol="0" anchor="t"/>
          <a:lstStyle/>
          <a:p>
            <a:pPr marL="0" indent="0">
              <a:lnSpc>
                <a:spcPts val="3110"/>
              </a:lnSpc>
              <a:buNone/>
            </a:pPr>
            <a:r>
              <a:rPr lang="en-US" sz="1944" dirty="0">
                <a:solidFill>
                  <a:srgbClr val="DAD8E9"/>
                </a:solidFill>
                <a:latin typeface="Mukta" pitchFamily="34" charset="0"/>
                <a:ea typeface="Mukta" pitchFamily="34" charset="-122"/>
                <a:cs typeface="Mukta" pitchFamily="34" charset="-120"/>
              </a:rPr>
              <a:t>The gender of the loan applicant.</a:t>
            </a:r>
            <a:endParaRPr lang="en-US" sz="1944" dirty="0"/>
          </a:p>
        </p:txBody>
      </p:sp>
      <p:sp>
        <p:nvSpPr>
          <p:cNvPr id="15" name="Shape 10"/>
          <p:cNvSpPr/>
          <p:nvPr/>
        </p:nvSpPr>
        <p:spPr>
          <a:xfrm>
            <a:off x="1321356" y="6586895"/>
            <a:ext cx="555427" cy="555427"/>
          </a:xfrm>
          <a:prstGeom prst="roundRect">
            <a:avLst>
              <a:gd name="adj" fmla="val 18669"/>
            </a:avLst>
          </a:prstGeom>
          <a:solidFill>
            <a:srgbClr val="542C49"/>
          </a:solidFill>
          <a:ln w="15240">
            <a:solidFill>
              <a:srgbClr val="6D4562"/>
            </a:solidFill>
            <a:prstDash val="solid"/>
          </a:ln>
        </p:spPr>
      </p:sp>
      <p:sp>
        <p:nvSpPr>
          <p:cNvPr id="16" name="Text 11"/>
          <p:cNvSpPr/>
          <p:nvPr/>
        </p:nvSpPr>
        <p:spPr>
          <a:xfrm>
            <a:off x="1503521" y="6700004"/>
            <a:ext cx="190976" cy="329208"/>
          </a:xfrm>
          <a:prstGeom prst="rect">
            <a:avLst/>
          </a:prstGeom>
          <a:noFill/>
          <a:ln/>
        </p:spPr>
        <p:txBody>
          <a:bodyPr wrap="none" rtlCol="0" anchor="t"/>
          <a:lstStyle/>
          <a:p>
            <a:pPr marL="0" indent="0" algn="ctr">
              <a:lnSpc>
                <a:spcPts val="2592"/>
              </a:lnSpc>
              <a:buNone/>
            </a:pPr>
            <a:r>
              <a:rPr lang="en-US" sz="2592" dirty="0">
                <a:solidFill>
                  <a:srgbClr val="DAD8E9"/>
                </a:solidFill>
                <a:latin typeface="Prompt" pitchFamily="34" charset="0"/>
                <a:ea typeface="Prompt" pitchFamily="34" charset="-122"/>
                <a:cs typeface="Prompt" pitchFamily="34" charset="-120"/>
              </a:rPr>
              <a:t>3</a:t>
            </a:r>
            <a:endParaRPr lang="en-US" sz="2592" dirty="0"/>
          </a:p>
        </p:txBody>
      </p:sp>
      <p:sp>
        <p:nvSpPr>
          <p:cNvPr id="17" name="Text 12"/>
          <p:cNvSpPr/>
          <p:nvPr/>
        </p:nvSpPr>
        <p:spPr>
          <a:xfrm>
            <a:off x="2123599" y="6586895"/>
            <a:ext cx="2743200" cy="342900"/>
          </a:xfrm>
          <a:prstGeom prst="rect">
            <a:avLst/>
          </a:prstGeom>
          <a:noFill/>
          <a:ln/>
        </p:spPr>
        <p:txBody>
          <a:bodyPr wrap="none" rtlCol="0" anchor="t"/>
          <a:lstStyle/>
          <a:p>
            <a:pPr marL="0" indent="0">
              <a:lnSpc>
                <a:spcPts val="2700"/>
              </a:lnSpc>
              <a:buNone/>
            </a:pPr>
            <a:r>
              <a:rPr lang="en-US" sz="2160" dirty="0">
                <a:solidFill>
                  <a:srgbClr val="DAD8E9"/>
                </a:solidFill>
                <a:latin typeface="Prompt" pitchFamily="34" charset="0"/>
                <a:ea typeface="Prompt" pitchFamily="34" charset="-122"/>
                <a:cs typeface="Prompt" pitchFamily="34" charset="-120"/>
              </a:rPr>
              <a:t>Married</a:t>
            </a:r>
            <a:endParaRPr lang="en-US" sz="2160" dirty="0"/>
          </a:p>
        </p:txBody>
      </p:sp>
      <p:sp>
        <p:nvSpPr>
          <p:cNvPr id="18" name="Text 13"/>
          <p:cNvSpPr/>
          <p:nvPr/>
        </p:nvSpPr>
        <p:spPr>
          <a:xfrm>
            <a:off x="2123599" y="7077908"/>
            <a:ext cx="5068253" cy="395049"/>
          </a:xfrm>
          <a:prstGeom prst="rect">
            <a:avLst/>
          </a:prstGeom>
          <a:noFill/>
          <a:ln/>
        </p:spPr>
        <p:txBody>
          <a:bodyPr wrap="none" rtlCol="0" anchor="t"/>
          <a:lstStyle/>
          <a:p>
            <a:pPr marL="0" indent="0">
              <a:lnSpc>
                <a:spcPts val="3110"/>
              </a:lnSpc>
              <a:buNone/>
            </a:pPr>
            <a:r>
              <a:rPr lang="en-US" sz="1944" dirty="0">
                <a:solidFill>
                  <a:srgbClr val="DAD8E9"/>
                </a:solidFill>
                <a:latin typeface="Mukta" pitchFamily="34" charset="0"/>
                <a:ea typeface="Mukta" pitchFamily="34" charset="-122"/>
                <a:cs typeface="Mukta" pitchFamily="34" charset="-120"/>
              </a:rPr>
              <a:t>Whether the applicant is married or not.</a:t>
            </a:r>
            <a:endParaRPr lang="en-US" sz="1944" dirty="0"/>
          </a:p>
        </p:txBody>
      </p:sp>
      <p:sp>
        <p:nvSpPr>
          <p:cNvPr id="19" name="Shape 14"/>
          <p:cNvSpPr/>
          <p:nvPr/>
        </p:nvSpPr>
        <p:spPr>
          <a:xfrm>
            <a:off x="7438668" y="6586895"/>
            <a:ext cx="555427" cy="555427"/>
          </a:xfrm>
          <a:prstGeom prst="roundRect">
            <a:avLst>
              <a:gd name="adj" fmla="val 18669"/>
            </a:avLst>
          </a:prstGeom>
          <a:solidFill>
            <a:srgbClr val="542C49"/>
          </a:solidFill>
          <a:ln w="15240">
            <a:solidFill>
              <a:srgbClr val="6D4562"/>
            </a:solidFill>
            <a:prstDash val="solid"/>
          </a:ln>
        </p:spPr>
      </p:sp>
      <p:sp>
        <p:nvSpPr>
          <p:cNvPr id="20" name="Text 15"/>
          <p:cNvSpPr/>
          <p:nvPr/>
        </p:nvSpPr>
        <p:spPr>
          <a:xfrm>
            <a:off x="7616071" y="6700004"/>
            <a:ext cx="200501" cy="329208"/>
          </a:xfrm>
          <a:prstGeom prst="rect">
            <a:avLst/>
          </a:prstGeom>
          <a:noFill/>
          <a:ln/>
        </p:spPr>
        <p:txBody>
          <a:bodyPr wrap="none" rtlCol="0" anchor="t"/>
          <a:lstStyle/>
          <a:p>
            <a:pPr marL="0" indent="0" algn="ctr">
              <a:lnSpc>
                <a:spcPts val="2592"/>
              </a:lnSpc>
              <a:buNone/>
            </a:pPr>
            <a:r>
              <a:rPr lang="en-US" sz="2592" dirty="0">
                <a:solidFill>
                  <a:srgbClr val="DAD8E9"/>
                </a:solidFill>
                <a:latin typeface="Prompt" pitchFamily="34" charset="0"/>
                <a:ea typeface="Prompt" pitchFamily="34" charset="-122"/>
                <a:cs typeface="Prompt" pitchFamily="34" charset="-120"/>
              </a:rPr>
              <a:t>4</a:t>
            </a:r>
            <a:endParaRPr lang="en-US" sz="2592" dirty="0"/>
          </a:p>
        </p:txBody>
      </p:sp>
      <p:sp>
        <p:nvSpPr>
          <p:cNvPr id="21" name="Text 16"/>
          <p:cNvSpPr/>
          <p:nvPr/>
        </p:nvSpPr>
        <p:spPr>
          <a:xfrm>
            <a:off x="8240911" y="6586895"/>
            <a:ext cx="2743200" cy="342900"/>
          </a:xfrm>
          <a:prstGeom prst="rect">
            <a:avLst/>
          </a:prstGeom>
          <a:noFill/>
          <a:ln/>
        </p:spPr>
        <p:txBody>
          <a:bodyPr wrap="none" rtlCol="0" anchor="t"/>
          <a:lstStyle/>
          <a:p>
            <a:pPr marL="0" indent="0">
              <a:lnSpc>
                <a:spcPts val="2700"/>
              </a:lnSpc>
              <a:buNone/>
            </a:pPr>
            <a:r>
              <a:rPr lang="en-US" sz="2160" dirty="0">
                <a:solidFill>
                  <a:srgbClr val="DAD8E9"/>
                </a:solidFill>
                <a:latin typeface="Prompt" pitchFamily="34" charset="0"/>
                <a:ea typeface="Prompt" pitchFamily="34" charset="-122"/>
                <a:cs typeface="Prompt" pitchFamily="34" charset="-120"/>
              </a:rPr>
              <a:t>Dependents</a:t>
            </a:r>
            <a:endParaRPr lang="en-US" sz="2160" dirty="0"/>
          </a:p>
        </p:txBody>
      </p:sp>
      <p:sp>
        <p:nvSpPr>
          <p:cNvPr id="22" name="Text 17"/>
          <p:cNvSpPr/>
          <p:nvPr/>
        </p:nvSpPr>
        <p:spPr>
          <a:xfrm>
            <a:off x="8240911" y="7077908"/>
            <a:ext cx="5068253" cy="395049"/>
          </a:xfrm>
          <a:prstGeom prst="rect">
            <a:avLst/>
          </a:prstGeom>
          <a:noFill/>
          <a:ln/>
        </p:spPr>
        <p:txBody>
          <a:bodyPr wrap="none" rtlCol="0" anchor="t"/>
          <a:lstStyle/>
          <a:p>
            <a:pPr marL="0" indent="0">
              <a:lnSpc>
                <a:spcPts val="3110"/>
              </a:lnSpc>
              <a:buNone/>
            </a:pPr>
            <a:r>
              <a:rPr lang="en-US" sz="1944" dirty="0">
                <a:solidFill>
                  <a:srgbClr val="DAD8E9"/>
                </a:solidFill>
                <a:latin typeface="Mukta" pitchFamily="34" charset="0"/>
                <a:ea typeface="Mukta" pitchFamily="34" charset="-122"/>
                <a:cs typeface="Mukta" pitchFamily="34" charset="-120"/>
              </a:rPr>
              <a:t>The number of dependents the applicant has.</a:t>
            </a:r>
            <a:endParaRPr lang="en-US" sz="194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0" y="0"/>
            <a:ext cx="14630400" cy="3086100"/>
          </a:xfrm>
          <a:prstGeom prst="rect">
            <a:avLst/>
          </a:prstGeom>
        </p:spPr>
      </p:pic>
      <p:pic>
        <p:nvPicPr>
          <p:cNvPr id="5" name="Image 2" descr="preencoded.png"/>
          <p:cNvPicPr>
            <a:picLocks noChangeAspect="1"/>
          </p:cNvPicPr>
          <p:nvPr/>
        </p:nvPicPr>
        <p:blipFill>
          <a:blip r:embed="rId5"/>
          <a:stretch>
            <a:fillRect/>
          </a:stretch>
        </p:blipFill>
        <p:spPr>
          <a:xfrm>
            <a:off x="5463659" y="308610"/>
            <a:ext cx="3702963" cy="2468880"/>
          </a:xfrm>
          <a:prstGeom prst="rect">
            <a:avLst/>
          </a:prstGeom>
        </p:spPr>
      </p:pic>
      <p:sp>
        <p:nvSpPr>
          <p:cNvPr id="6" name="Text 1"/>
          <p:cNvSpPr/>
          <p:nvPr/>
        </p:nvSpPr>
        <p:spPr>
          <a:xfrm>
            <a:off x="1321356" y="3842623"/>
            <a:ext cx="7978378" cy="685800"/>
          </a:xfrm>
          <a:prstGeom prst="rect">
            <a:avLst/>
          </a:prstGeom>
          <a:noFill/>
          <a:ln/>
        </p:spPr>
        <p:txBody>
          <a:bodyPr wrap="none" rtlCol="0" anchor="t"/>
          <a:lstStyle/>
          <a:p>
            <a:pPr marL="0" indent="0">
              <a:lnSpc>
                <a:spcPts val="5400"/>
              </a:lnSpc>
              <a:buNone/>
            </a:pPr>
            <a:r>
              <a:rPr lang="en-US" sz="4320" dirty="0">
                <a:solidFill>
                  <a:srgbClr val="C6BFEE"/>
                </a:solidFill>
                <a:latin typeface="Prompt" pitchFamily="34" charset="0"/>
                <a:ea typeface="Prompt" pitchFamily="34" charset="-122"/>
                <a:cs typeface="Prompt" pitchFamily="34" charset="-120"/>
              </a:rPr>
              <a:t>Independent Variables (cont.)</a:t>
            </a:r>
            <a:endParaRPr lang="en-US" sz="4320" dirty="0"/>
          </a:p>
        </p:txBody>
      </p:sp>
      <p:sp>
        <p:nvSpPr>
          <p:cNvPr id="7" name="Shape 2"/>
          <p:cNvSpPr/>
          <p:nvPr/>
        </p:nvSpPr>
        <p:spPr>
          <a:xfrm>
            <a:off x="1321356" y="5176361"/>
            <a:ext cx="555427" cy="555427"/>
          </a:xfrm>
          <a:prstGeom prst="roundRect">
            <a:avLst>
              <a:gd name="adj" fmla="val 18669"/>
            </a:avLst>
          </a:prstGeom>
          <a:solidFill>
            <a:srgbClr val="542C49"/>
          </a:solidFill>
          <a:ln w="15240">
            <a:solidFill>
              <a:srgbClr val="6D4562"/>
            </a:solidFill>
            <a:prstDash val="solid"/>
          </a:ln>
        </p:spPr>
      </p:sp>
      <p:sp>
        <p:nvSpPr>
          <p:cNvPr id="8" name="Text 3"/>
          <p:cNvSpPr/>
          <p:nvPr/>
        </p:nvSpPr>
        <p:spPr>
          <a:xfrm>
            <a:off x="1537454" y="5289471"/>
            <a:ext cx="123111" cy="329208"/>
          </a:xfrm>
          <a:prstGeom prst="rect">
            <a:avLst/>
          </a:prstGeom>
          <a:noFill/>
          <a:ln/>
        </p:spPr>
        <p:txBody>
          <a:bodyPr wrap="none" rtlCol="0" anchor="t"/>
          <a:lstStyle/>
          <a:p>
            <a:pPr marL="0" indent="0" algn="ctr">
              <a:lnSpc>
                <a:spcPts val="2592"/>
              </a:lnSpc>
              <a:buNone/>
            </a:pPr>
            <a:r>
              <a:rPr lang="en-US" sz="2592" dirty="0">
                <a:solidFill>
                  <a:srgbClr val="DAD8E9"/>
                </a:solidFill>
                <a:latin typeface="Prompt" pitchFamily="34" charset="0"/>
                <a:ea typeface="Prompt" pitchFamily="34" charset="-122"/>
                <a:cs typeface="Prompt" pitchFamily="34" charset="-120"/>
              </a:rPr>
              <a:t>1</a:t>
            </a:r>
            <a:endParaRPr lang="en-US" sz="2592" dirty="0"/>
          </a:p>
        </p:txBody>
      </p:sp>
      <p:sp>
        <p:nvSpPr>
          <p:cNvPr id="9" name="Text 4"/>
          <p:cNvSpPr/>
          <p:nvPr/>
        </p:nvSpPr>
        <p:spPr>
          <a:xfrm>
            <a:off x="2123599" y="5176361"/>
            <a:ext cx="2743200" cy="342900"/>
          </a:xfrm>
          <a:prstGeom prst="rect">
            <a:avLst/>
          </a:prstGeom>
          <a:noFill/>
          <a:ln/>
        </p:spPr>
        <p:txBody>
          <a:bodyPr wrap="none" rtlCol="0" anchor="t"/>
          <a:lstStyle/>
          <a:p>
            <a:pPr marL="0" indent="0">
              <a:lnSpc>
                <a:spcPts val="2700"/>
              </a:lnSpc>
              <a:buNone/>
            </a:pPr>
            <a:r>
              <a:rPr lang="en-US" sz="2160" dirty="0">
                <a:solidFill>
                  <a:srgbClr val="DAD8E9"/>
                </a:solidFill>
                <a:latin typeface="Prompt" pitchFamily="34" charset="0"/>
                <a:ea typeface="Prompt" pitchFamily="34" charset="-122"/>
                <a:cs typeface="Prompt" pitchFamily="34" charset="-120"/>
              </a:rPr>
              <a:t>Education</a:t>
            </a:r>
            <a:endParaRPr lang="en-US" sz="2160" dirty="0"/>
          </a:p>
        </p:txBody>
      </p:sp>
      <p:sp>
        <p:nvSpPr>
          <p:cNvPr id="10" name="Text 5"/>
          <p:cNvSpPr/>
          <p:nvPr/>
        </p:nvSpPr>
        <p:spPr>
          <a:xfrm>
            <a:off x="2123599" y="5667375"/>
            <a:ext cx="5068253" cy="395049"/>
          </a:xfrm>
          <a:prstGeom prst="rect">
            <a:avLst/>
          </a:prstGeom>
          <a:noFill/>
          <a:ln/>
        </p:spPr>
        <p:txBody>
          <a:bodyPr wrap="none" rtlCol="0" anchor="t"/>
          <a:lstStyle/>
          <a:p>
            <a:pPr marL="0" indent="0">
              <a:lnSpc>
                <a:spcPts val="3110"/>
              </a:lnSpc>
              <a:buNone/>
            </a:pPr>
            <a:r>
              <a:rPr lang="en-US" sz="1944" dirty="0">
                <a:solidFill>
                  <a:srgbClr val="DAD8E9"/>
                </a:solidFill>
                <a:latin typeface="Mukta" pitchFamily="34" charset="0"/>
                <a:ea typeface="Mukta" pitchFamily="34" charset="-122"/>
                <a:cs typeface="Mukta" pitchFamily="34" charset="-120"/>
              </a:rPr>
              <a:t>The educational qualification of the applicant.</a:t>
            </a:r>
            <a:endParaRPr lang="en-US" sz="1944" dirty="0"/>
          </a:p>
        </p:txBody>
      </p:sp>
      <p:sp>
        <p:nvSpPr>
          <p:cNvPr id="11" name="Shape 6"/>
          <p:cNvSpPr/>
          <p:nvPr/>
        </p:nvSpPr>
        <p:spPr>
          <a:xfrm>
            <a:off x="7438668" y="5176361"/>
            <a:ext cx="555427" cy="555427"/>
          </a:xfrm>
          <a:prstGeom prst="roundRect">
            <a:avLst>
              <a:gd name="adj" fmla="val 18669"/>
            </a:avLst>
          </a:prstGeom>
          <a:solidFill>
            <a:srgbClr val="542C49"/>
          </a:solidFill>
          <a:ln w="15240">
            <a:solidFill>
              <a:srgbClr val="6D4562"/>
            </a:solidFill>
            <a:prstDash val="solid"/>
          </a:ln>
        </p:spPr>
      </p:sp>
      <p:sp>
        <p:nvSpPr>
          <p:cNvPr id="12" name="Text 7"/>
          <p:cNvSpPr/>
          <p:nvPr/>
        </p:nvSpPr>
        <p:spPr>
          <a:xfrm>
            <a:off x="7620119" y="5289471"/>
            <a:ext cx="192524" cy="329208"/>
          </a:xfrm>
          <a:prstGeom prst="rect">
            <a:avLst/>
          </a:prstGeom>
          <a:noFill/>
          <a:ln/>
        </p:spPr>
        <p:txBody>
          <a:bodyPr wrap="none" rtlCol="0" anchor="t"/>
          <a:lstStyle/>
          <a:p>
            <a:pPr marL="0" indent="0" algn="ctr">
              <a:lnSpc>
                <a:spcPts val="2592"/>
              </a:lnSpc>
              <a:buNone/>
            </a:pPr>
            <a:r>
              <a:rPr lang="en-US" sz="2592" dirty="0">
                <a:solidFill>
                  <a:srgbClr val="DAD8E9"/>
                </a:solidFill>
                <a:latin typeface="Prompt" pitchFamily="34" charset="0"/>
                <a:ea typeface="Prompt" pitchFamily="34" charset="-122"/>
                <a:cs typeface="Prompt" pitchFamily="34" charset="-120"/>
              </a:rPr>
              <a:t>2</a:t>
            </a:r>
            <a:endParaRPr lang="en-US" sz="2592" dirty="0"/>
          </a:p>
        </p:txBody>
      </p:sp>
      <p:sp>
        <p:nvSpPr>
          <p:cNvPr id="13" name="Text 8"/>
          <p:cNvSpPr/>
          <p:nvPr/>
        </p:nvSpPr>
        <p:spPr>
          <a:xfrm>
            <a:off x="8240911" y="5176361"/>
            <a:ext cx="2743200" cy="342900"/>
          </a:xfrm>
          <a:prstGeom prst="rect">
            <a:avLst/>
          </a:prstGeom>
          <a:noFill/>
          <a:ln/>
        </p:spPr>
        <p:txBody>
          <a:bodyPr wrap="none" rtlCol="0" anchor="t"/>
          <a:lstStyle/>
          <a:p>
            <a:pPr marL="0" indent="0">
              <a:lnSpc>
                <a:spcPts val="2700"/>
              </a:lnSpc>
              <a:buNone/>
            </a:pPr>
            <a:r>
              <a:rPr lang="en-US" sz="2160" dirty="0">
                <a:solidFill>
                  <a:srgbClr val="DAD8E9"/>
                </a:solidFill>
                <a:latin typeface="Prompt" pitchFamily="34" charset="0"/>
                <a:ea typeface="Prompt" pitchFamily="34" charset="-122"/>
                <a:cs typeface="Prompt" pitchFamily="34" charset="-120"/>
              </a:rPr>
              <a:t>Self_Employed</a:t>
            </a:r>
            <a:endParaRPr lang="en-US" sz="2160" dirty="0"/>
          </a:p>
        </p:txBody>
      </p:sp>
      <p:sp>
        <p:nvSpPr>
          <p:cNvPr id="14" name="Text 9"/>
          <p:cNvSpPr/>
          <p:nvPr/>
        </p:nvSpPr>
        <p:spPr>
          <a:xfrm>
            <a:off x="8240911" y="5667375"/>
            <a:ext cx="5068253" cy="395049"/>
          </a:xfrm>
          <a:prstGeom prst="rect">
            <a:avLst/>
          </a:prstGeom>
          <a:noFill/>
          <a:ln/>
        </p:spPr>
        <p:txBody>
          <a:bodyPr wrap="none" rtlCol="0" anchor="t"/>
          <a:lstStyle/>
          <a:p>
            <a:pPr marL="0" indent="0">
              <a:lnSpc>
                <a:spcPts val="3110"/>
              </a:lnSpc>
              <a:buNone/>
            </a:pPr>
            <a:r>
              <a:rPr lang="en-US" sz="1944" dirty="0">
                <a:solidFill>
                  <a:srgbClr val="DAD8E9"/>
                </a:solidFill>
                <a:latin typeface="Mukta" pitchFamily="34" charset="0"/>
                <a:ea typeface="Mukta" pitchFamily="34" charset="-122"/>
                <a:cs typeface="Mukta" pitchFamily="34" charset="-120"/>
              </a:rPr>
              <a:t>Whether the applicant is self-employed or not.</a:t>
            </a:r>
            <a:endParaRPr lang="en-US" sz="1944" dirty="0"/>
          </a:p>
        </p:txBody>
      </p:sp>
      <p:sp>
        <p:nvSpPr>
          <p:cNvPr id="15" name="Shape 10"/>
          <p:cNvSpPr/>
          <p:nvPr/>
        </p:nvSpPr>
        <p:spPr>
          <a:xfrm>
            <a:off x="1321356" y="6586895"/>
            <a:ext cx="555427" cy="555427"/>
          </a:xfrm>
          <a:prstGeom prst="roundRect">
            <a:avLst>
              <a:gd name="adj" fmla="val 18669"/>
            </a:avLst>
          </a:prstGeom>
          <a:solidFill>
            <a:srgbClr val="542C49"/>
          </a:solidFill>
          <a:ln w="15240">
            <a:solidFill>
              <a:srgbClr val="6D4562"/>
            </a:solidFill>
            <a:prstDash val="solid"/>
          </a:ln>
        </p:spPr>
      </p:sp>
      <p:sp>
        <p:nvSpPr>
          <p:cNvPr id="16" name="Text 11"/>
          <p:cNvSpPr/>
          <p:nvPr/>
        </p:nvSpPr>
        <p:spPr>
          <a:xfrm>
            <a:off x="1503521" y="6700004"/>
            <a:ext cx="190976" cy="329208"/>
          </a:xfrm>
          <a:prstGeom prst="rect">
            <a:avLst/>
          </a:prstGeom>
          <a:noFill/>
          <a:ln/>
        </p:spPr>
        <p:txBody>
          <a:bodyPr wrap="none" rtlCol="0" anchor="t"/>
          <a:lstStyle/>
          <a:p>
            <a:pPr marL="0" indent="0" algn="ctr">
              <a:lnSpc>
                <a:spcPts val="2592"/>
              </a:lnSpc>
              <a:buNone/>
            </a:pPr>
            <a:r>
              <a:rPr lang="en-US" sz="2592" dirty="0">
                <a:solidFill>
                  <a:srgbClr val="DAD8E9"/>
                </a:solidFill>
                <a:latin typeface="Prompt" pitchFamily="34" charset="0"/>
                <a:ea typeface="Prompt" pitchFamily="34" charset="-122"/>
                <a:cs typeface="Prompt" pitchFamily="34" charset="-120"/>
              </a:rPr>
              <a:t>3</a:t>
            </a:r>
            <a:endParaRPr lang="en-US" sz="2592" dirty="0"/>
          </a:p>
        </p:txBody>
      </p:sp>
      <p:sp>
        <p:nvSpPr>
          <p:cNvPr id="17" name="Text 12"/>
          <p:cNvSpPr/>
          <p:nvPr/>
        </p:nvSpPr>
        <p:spPr>
          <a:xfrm>
            <a:off x="2123599" y="6586895"/>
            <a:ext cx="2743200" cy="342900"/>
          </a:xfrm>
          <a:prstGeom prst="rect">
            <a:avLst/>
          </a:prstGeom>
          <a:noFill/>
          <a:ln/>
        </p:spPr>
        <p:txBody>
          <a:bodyPr wrap="none" rtlCol="0" anchor="t"/>
          <a:lstStyle/>
          <a:p>
            <a:pPr marL="0" indent="0">
              <a:lnSpc>
                <a:spcPts val="2700"/>
              </a:lnSpc>
              <a:buNone/>
            </a:pPr>
            <a:r>
              <a:rPr lang="en-US" sz="2160" dirty="0">
                <a:solidFill>
                  <a:srgbClr val="DAD8E9"/>
                </a:solidFill>
                <a:latin typeface="Prompt" pitchFamily="34" charset="0"/>
                <a:ea typeface="Prompt" pitchFamily="34" charset="-122"/>
                <a:cs typeface="Prompt" pitchFamily="34" charset="-120"/>
              </a:rPr>
              <a:t>ApplicantIncome</a:t>
            </a:r>
            <a:endParaRPr lang="en-US" sz="2160" dirty="0"/>
          </a:p>
        </p:txBody>
      </p:sp>
      <p:sp>
        <p:nvSpPr>
          <p:cNvPr id="18" name="Text 13"/>
          <p:cNvSpPr/>
          <p:nvPr/>
        </p:nvSpPr>
        <p:spPr>
          <a:xfrm>
            <a:off x="2123599" y="7077908"/>
            <a:ext cx="5068253" cy="395049"/>
          </a:xfrm>
          <a:prstGeom prst="rect">
            <a:avLst/>
          </a:prstGeom>
          <a:noFill/>
          <a:ln/>
        </p:spPr>
        <p:txBody>
          <a:bodyPr wrap="none" rtlCol="0" anchor="t"/>
          <a:lstStyle/>
          <a:p>
            <a:pPr marL="0" indent="0">
              <a:lnSpc>
                <a:spcPts val="3110"/>
              </a:lnSpc>
              <a:buNone/>
            </a:pPr>
            <a:r>
              <a:rPr lang="en-US" sz="1944" dirty="0">
                <a:solidFill>
                  <a:srgbClr val="DAD8E9"/>
                </a:solidFill>
                <a:latin typeface="Mukta" pitchFamily="34" charset="0"/>
                <a:ea typeface="Mukta" pitchFamily="34" charset="-122"/>
                <a:cs typeface="Mukta" pitchFamily="34" charset="-120"/>
              </a:rPr>
              <a:t>The monthly income of the applicant.</a:t>
            </a:r>
            <a:endParaRPr lang="en-US" sz="1944" dirty="0"/>
          </a:p>
        </p:txBody>
      </p:sp>
      <p:sp>
        <p:nvSpPr>
          <p:cNvPr id="19" name="Shape 14"/>
          <p:cNvSpPr/>
          <p:nvPr/>
        </p:nvSpPr>
        <p:spPr>
          <a:xfrm>
            <a:off x="7438668" y="6586895"/>
            <a:ext cx="555427" cy="555427"/>
          </a:xfrm>
          <a:prstGeom prst="roundRect">
            <a:avLst>
              <a:gd name="adj" fmla="val 18669"/>
            </a:avLst>
          </a:prstGeom>
          <a:solidFill>
            <a:srgbClr val="542C49"/>
          </a:solidFill>
          <a:ln w="15240">
            <a:solidFill>
              <a:srgbClr val="6D4562"/>
            </a:solidFill>
            <a:prstDash val="solid"/>
          </a:ln>
        </p:spPr>
      </p:sp>
      <p:sp>
        <p:nvSpPr>
          <p:cNvPr id="20" name="Text 15"/>
          <p:cNvSpPr/>
          <p:nvPr/>
        </p:nvSpPr>
        <p:spPr>
          <a:xfrm>
            <a:off x="7616071" y="6700004"/>
            <a:ext cx="200501" cy="329208"/>
          </a:xfrm>
          <a:prstGeom prst="rect">
            <a:avLst/>
          </a:prstGeom>
          <a:noFill/>
          <a:ln/>
        </p:spPr>
        <p:txBody>
          <a:bodyPr wrap="none" rtlCol="0" anchor="t"/>
          <a:lstStyle/>
          <a:p>
            <a:pPr marL="0" indent="0" algn="ctr">
              <a:lnSpc>
                <a:spcPts val="2592"/>
              </a:lnSpc>
              <a:buNone/>
            </a:pPr>
            <a:r>
              <a:rPr lang="en-US" sz="2592" dirty="0">
                <a:solidFill>
                  <a:srgbClr val="DAD8E9"/>
                </a:solidFill>
                <a:latin typeface="Prompt" pitchFamily="34" charset="0"/>
                <a:ea typeface="Prompt" pitchFamily="34" charset="-122"/>
                <a:cs typeface="Prompt" pitchFamily="34" charset="-120"/>
              </a:rPr>
              <a:t>4</a:t>
            </a:r>
            <a:endParaRPr lang="en-US" sz="2592" dirty="0"/>
          </a:p>
        </p:txBody>
      </p:sp>
      <p:sp>
        <p:nvSpPr>
          <p:cNvPr id="21" name="Text 16"/>
          <p:cNvSpPr/>
          <p:nvPr/>
        </p:nvSpPr>
        <p:spPr>
          <a:xfrm>
            <a:off x="8240911" y="6586895"/>
            <a:ext cx="2743200" cy="342900"/>
          </a:xfrm>
          <a:prstGeom prst="rect">
            <a:avLst/>
          </a:prstGeom>
          <a:noFill/>
          <a:ln/>
        </p:spPr>
        <p:txBody>
          <a:bodyPr wrap="none" rtlCol="0" anchor="t"/>
          <a:lstStyle/>
          <a:p>
            <a:pPr marL="0" indent="0">
              <a:lnSpc>
                <a:spcPts val="2700"/>
              </a:lnSpc>
              <a:buNone/>
            </a:pPr>
            <a:r>
              <a:rPr lang="en-US" sz="2160" dirty="0">
                <a:solidFill>
                  <a:srgbClr val="DAD8E9"/>
                </a:solidFill>
                <a:latin typeface="Prompt" pitchFamily="34" charset="0"/>
                <a:ea typeface="Prompt" pitchFamily="34" charset="-122"/>
                <a:cs typeface="Prompt" pitchFamily="34" charset="-120"/>
              </a:rPr>
              <a:t>CoapplicantIncome</a:t>
            </a:r>
            <a:endParaRPr lang="en-US" sz="2160" dirty="0"/>
          </a:p>
        </p:txBody>
      </p:sp>
      <p:sp>
        <p:nvSpPr>
          <p:cNvPr id="22" name="Text 17"/>
          <p:cNvSpPr/>
          <p:nvPr/>
        </p:nvSpPr>
        <p:spPr>
          <a:xfrm>
            <a:off x="8240911" y="7077908"/>
            <a:ext cx="5068253" cy="395049"/>
          </a:xfrm>
          <a:prstGeom prst="rect">
            <a:avLst/>
          </a:prstGeom>
          <a:noFill/>
          <a:ln/>
        </p:spPr>
        <p:txBody>
          <a:bodyPr wrap="none" rtlCol="0" anchor="t"/>
          <a:lstStyle/>
          <a:p>
            <a:pPr marL="0" indent="0">
              <a:lnSpc>
                <a:spcPts val="3110"/>
              </a:lnSpc>
              <a:buNone/>
            </a:pPr>
            <a:r>
              <a:rPr lang="en-US" sz="1944" dirty="0">
                <a:solidFill>
                  <a:srgbClr val="DAD8E9"/>
                </a:solidFill>
                <a:latin typeface="Mukta" pitchFamily="34" charset="0"/>
                <a:ea typeface="Mukta" pitchFamily="34" charset="-122"/>
                <a:cs typeface="Mukta" pitchFamily="34" charset="-120"/>
              </a:rPr>
              <a:t>The monthly income of the co-applicant, if any.</a:t>
            </a:r>
            <a:endParaRPr lang="en-US" sz="194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42847" y="2587109"/>
            <a:ext cx="4888587" cy="3055382"/>
          </a:xfrm>
          <a:prstGeom prst="rect">
            <a:avLst/>
          </a:prstGeom>
        </p:spPr>
      </p:pic>
      <p:sp>
        <p:nvSpPr>
          <p:cNvPr id="6" name="Text 1"/>
          <p:cNvSpPr/>
          <p:nvPr/>
        </p:nvSpPr>
        <p:spPr>
          <a:xfrm>
            <a:off x="836890" y="658178"/>
            <a:ext cx="7470219" cy="1328261"/>
          </a:xfrm>
          <a:prstGeom prst="rect">
            <a:avLst/>
          </a:prstGeom>
          <a:noFill/>
          <a:ln/>
        </p:spPr>
        <p:txBody>
          <a:bodyPr wrap="square" rtlCol="0" anchor="t"/>
          <a:lstStyle/>
          <a:p>
            <a:pPr marL="0" indent="0">
              <a:lnSpc>
                <a:spcPts val="5230"/>
              </a:lnSpc>
              <a:buNone/>
            </a:pPr>
            <a:r>
              <a:rPr lang="en-US" sz="4184" dirty="0">
                <a:solidFill>
                  <a:srgbClr val="C6BFEE"/>
                </a:solidFill>
                <a:latin typeface="Prompt" pitchFamily="34" charset="0"/>
                <a:ea typeface="Prompt" pitchFamily="34" charset="-122"/>
                <a:cs typeface="Prompt" pitchFamily="34" charset="-120"/>
              </a:rPr>
              <a:t>Independent Variables (cont.)</a:t>
            </a:r>
            <a:endParaRPr lang="en-US" sz="4184" dirty="0"/>
          </a:p>
        </p:txBody>
      </p:sp>
      <p:sp>
        <p:nvSpPr>
          <p:cNvPr id="7" name="Shape 2"/>
          <p:cNvSpPr/>
          <p:nvPr/>
        </p:nvSpPr>
        <p:spPr>
          <a:xfrm>
            <a:off x="836890" y="2614017"/>
            <a:ext cx="538043" cy="538043"/>
          </a:xfrm>
          <a:prstGeom prst="roundRect">
            <a:avLst>
              <a:gd name="adj" fmla="val 18667"/>
            </a:avLst>
          </a:prstGeom>
          <a:solidFill>
            <a:srgbClr val="542C49"/>
          </a:solidFill>
          <a:ln w="7620">
            <a:solidFill>
              <a:srgbClr val="6D4562"/>
            </a:solidFill>
            <a:prstDash val="solid"/>
          </a:ln>
        </p:spPr>
      </p:sp>
      <p:sp>
        <p:nvSpPr>
          <p:cNvPr id="8" name="Text 3"/>
          <p:cNvSpPr/>
          <p:nvPr/>
        </p:nvSpPr>
        <p:spPr>
          <a:xfrm>
            <a:off x="1046202" y="2723555"/>
            <a:ext cx="119301" cy="318849"/>
          </a:xfrm>
          <a:prstGeom prst="rect">
            <a:avLst/>
          </a:prstGeom>
          <a:noFill/>
          <a:ln/>
        </p:spPr>
        <p:txBody>
          <a:bodyPr wrap="none" rtlCol="0" anchor="t"/>
          <a:lstStyle/>
          <a:p>
            <a:pPr marL="0" indent="0" algn="ctr">
              <a:lnSpc>
                <a:spcPts val="2511"/>
              </a:lnSpc>
              <a:buNone/>
            </a:pPr>
            <a:r>
              <a:rPr lang="en-US" sz="2511" dirty="0">
                <a:solidFill>
                  <a:srgbClr val="DAD8E9"/>
                </a:solidFill>
                <a:latin typeface="Prompt" pitchFamily="34" charset="0"/>
                <a:ea typeface="Prompt" pitchFamily="34" charset="-122"/>
                <a:cs typeface="Prompt" pitchFamily="34" charset="-120"/>
              </a:rPr>
              <a:t>1</a:t>
            </a:r>
            <a:endParaRPr lang="en-US" sz="2511" dirty="0"/>
          </a:p>
        </p:txBody>
      </p:sp>
      <p:sp>
        <p:nvSpPr>
          <p:cNvPr id="9" name="Text 4"/>
          <p:cNvSpPr/>
          <p:nvPr/>
        </p:nvSpPr>
        <p:spPr>
          <a:xfrm>
            <a:off x="1614011" y="2614017"/>
            <a:ext cx="2656999" cy="332184"/>
          </a:xfrm>
          <a:prstGeom prst="rect">
            <a:avLst/>
          </a:prstGeom>
          <a:noFill/>
          <a:ln/>
        </p:spPr>
        <p:txBody>
          <a:bodyPr wrap="none" rtlCol="0" anchor="t"/>
          <a:lstStyle/>
          <a:p>
            <a:pPr marL="0" indent="0">
              <a:lnSpc>
                <a:spcPts val="2615"/>
              </a:lnSpc>
              <a:buNone/>
            </a:pPr>
            <a:r>
              <a:rPr lang="en-US" sz="2092" dirty="0">
                <a:solidFill>
                  <a:srgbClr val="DAD8E9"/>
                </a:solidFill>
                <a:latin typeface="Prompt" pitchFamily="34" charset="0"/>
                <a:ea typeface="Prompt" pitchFamily="34" charset="-122"/>
                <a:cs typeface="Prompt" pitchFamily="34" charset="-120"/>
              </a:rPr>
              <a:t>Loan_Amount</a:t>
            </a:r>
            <a:endParaRPr lang="en-US" sz="2092" dirty="0"/>
          </a:p>
        </p:txBody>
      </p:sp>
      <p:sp>
        <p:nvSpPr>
          <p:cNvPr id="10" name="Text 5"/>
          <p:cNvSpPr/>
          <p:nvPr/>
        </p:nvSpPr>
        <p:spPr>
          <a:xfrm>
            <a:off x="1614011" y="3089672"/>
            <a:ext cx="6693098" cy="382667"/>
          </a:xfrm>
          <a:prstGeom prst="rect">
            <a:avLst/>
          </a:prstGeom>
          <a:noFill/>
          <a:ln/>
        </p:spPr>
        <p:txBody>
          <a:bodyPr wrap="none" rtlCol="0" anchor="t"/>
          <a:lstStyle/>
          <a:p>
            <a:pPr marL="0" indent="0">
              <a:lnSpc>
                <a:spcPts val="3013"/>
              </a:lnSpc>
              <a:buNone/>
            </a:pPr>
            <a:r>
              <a:rPr lang="en-US" sz="1883" dirty="0">
                <a:solidFill>
                  <a:srgbClr val="DAD8E9"/>
                </a:solidFill>
                <a:latin typeface="Mukta" pitchFamily="34" charset="0"/>
                <a:ea typeface="Mukta" pitchFamily="34" charset="-122"/>
                <a:cs typeface="Mukta" pitchFamily="34" charset="-120"/>
              </a:rPr>
              <a:t>The loan amount requested by the applicant.</a:t>
            </a:r>
            <a:endParaRPr lang="en-US" sz="1883" dirty="0"/>
          </a:p>
        </p:txBody>
      </p:sp>
      <p:sp>
        <p:nvSpPr>
          <p:cNvPr id="11" name="Shape 6"/>
          <p:cNvSpPr/>
          <p:nvPr/>
        </p:nvSpPr>
        <p:spPr>
          <a:xfrm>
            <a:off x="836890" y="3980378"/>
            <a:ext cx="538043" cy="538043"/>
          </a:xfrm>
          <a:prstGeom prst="roundRect">
            <a:avLst>
              <a:gd name="adj" fmla="val 18667"/>
            </a:avLst>
          </a:prstGeom>
          <a:solidFill>
            <a:srgbClr val="542C49"/>
          </a:solidFill>
          <a:ln w="7620">
            <a:solidFill>
              <a:srgbClr val="6D4562"/>
            </a:solidFill>
            <a:prstDash val="solid"/>
          </a:ln>
        </p:spPr>
      </p:sp>
      <p:sp>
        <p:nvSpPr>
          <p:cNvPr id="12" name="Text 7"/>
          <p:cNvSpPr/>
          <p:nvPr/>
        </p:nvSpPr>
        <p:spPr>
          <a:xfrm>
            <a:off x="1012627" y="4089916"/>
            <a:ext cx="186571" cy="318849"/>
          </a:xfrm>
          <a:prstGeom prst="rect">
            <a:avLst/>
          </a:prstGeom>
          <a:noFill/>
          <a:ln/>
        </p:spPr>
        <p:txBody>
          <a:bodyPr wrap="none" rtlCol="0" anchor="t"/>
          <a:lstStyle/>
          <a:p>
            <a:pPr marL="0" indent="0" algn="ctr">
              <a:lnSpc>
                <a:spcPts val="2511"/>
              </a:lnSpc>
              <a:buNone/>
            </a:pPr>
            <a:r>
              <a:rPr lang="en-US" sz="2511" dirty="0">
                <a:solidFill>
                  <a:srgbClr val="DAD8E9"/>
                </a:solidFill>
                <a:latin typeface="Prompt" pitchFamily="34" charset="0"/>
                <a:ea typeface="Prompt" pitchFamily="34" charset="-122"/>
                <a:cs typeface="Prompt" pitchFamily="34" charset="-120"/>
              </a:rPr>
              <a:t>2</a:t>
            </a:r>
            <a:endParaRPr lang="en-US" sz="2511" dirty="0"/>
          </a:p>
        </p:txBody>
      </p:sp>
      <p:sp>
        <p:nvSpPr>
          <p:cNvPr id="13" name="Text 8"/>
          <p:cNvSpPr/>
          <p:nvPr/>
        </p:nvSpPr>
        <p:spPr>
          <a:xfrm>
            <a:off x="1614011" y="3980378"/>
            <a:ext cx="2656999" cy="332184"/>
          </a:xfrm>
          <a:prstGeom prst="rect">
            <a:avLst/>
          </a:prstGeom>
          <a:noFill/>
          <a:ln/>
        </p:spPr>
        <p:txBody>
          <a:bodyPr wrap="none" rtlCol="0" anchor="t"/>
          <a:lstStyle/>
          <a:p>
            <a:pPr marL="0" indent="0">
              <a:lnSpc>
                <a:spcPts val="2615"/>
              </a:lnSpc>
              <a:buNone/>
            </a:pPr>
            <a:r>
              <a:rPr lang="en-US" sz="2092" dirty="0">
                <a:solidFill>
                  <a:srgbClr val="DAD8E9"/>
                </a:solidFill>
                <a:latin typeface="Prompt" pitchFamily="34" charset="0"/>
                <a:ea typeface="Prompt" pitchFamily="34" charset="-122"/>
                <a:cs typeface="Prompt" pitchFamily="34" charset="-120"/>
              </a:rPr>
              <a:t>Loan_Amount_Term</a:t>
            </a:r>
            <a:endParaRPr lang="en-US" sz="2092" dirty="0"/>
          </a:p>
        </p:txBody>
      </p:sp>
      <p:sp>
        <p:nvSpPr>
          <p:cNvPr id="14" name="Text 9"/>
          <p:cNvSpPr/>
          <p:nvPr/>
        </p:nvSpPr>
        <p:spPr>
          <a:xfrm>
            <a:off x="1614011" y="4456033"/>
            <a:ext cx="6693098" cy="382667"/>
          </a:xfrm>
          <a:prstGeom prst="rect">
            <a:avLst/>
          </a:prstGeom>
          <a:noFill/>
          <a:ln/>
        </p:spPr>
        <p:txBody>
          <a:bodyPr wrap="none" rtlCol="0" anchor="t"/>
          <a:lstStyle/>
          <a:p>
            <a:pPr marL="0" indent="0">
              <a:lnSpc>
                <a:spcPts val="3013"/>
              </a:lnSpc>
              <a:buNone/>
            </a:pPr>
            <a:r>
              <a:rPr lang="en-US" sz="1883" dirty="0">
                <a:solidFill>
                  <a:srgbClr val="DAD8E9"/>
                </a:solidFill>
                <a:latin typeface="Mukta" pitchFamily="34" charset="0"/>
                <a:ea typeface="Mukta" pitchFamily="34" charset="-122"/>
                <a:cs typeface="Mukta" pitchFamily="34" charset="-120"/>
              </a:rPr>
              <a:t>The duration of the loan in months.</a:t>
            </a:r>
            <a:endParaRPr lang="en-US" sz="1883" dirty="0"/>
          </a:p>
        </p:txBody>
      </p:sp>
      <p:sp>
        <p:nvSpPr>
          <p:cNvPr id="15" name="Shape 10"/>
          <p:cNvSpPr/>
          <p:nvPr/>
        </p:nvSpPr>
        <p:spPr>
          <a:xfrm>
            <a:off x="836890" y="5346740"/>
            <a:ext cx="538043" cy="538043"/>
          </a:xfrm>
          <a:prstGeom prst="roundRect">
            <a:avLst>
              <a:gd name="adj" fmla="val 18667"/>
            </a:avLst>
          </a:prstGeom>
          <a:solidFill>
            <a:srgbClr val="542C49"/>
          </a:solidFill>
          <a:ln w="7620">
            <a:solidFill>
              <a:srgbClr val="6D4562"/>
            </a:solidFill>
            <a:prstDash val="solid"/>
          </a:ln>
        </p:spPr>
      </p:sp>
      <p:sp>
        <p:nvSpPr>
          <p:cNvPr id="16" name="Text 11"/>
          <p:cNvSpPr/>
          <p:nvPr/>
        </p:nvSpPr>
        <p:spPr>
          <a:xfrm>
            <a:off x="1013460" y="5456277"/>
            <a:ext cx="184904" cy="318849"/>
          </a:xfrm>
          <a:prstGeom prst="rect">
            <a:avLst/>
          </a:prstGeom>
          <a:noFill/>
          <a:ln/>
        </p:spPr>
        <p:txBody>
          <a:bodyPr wrap="none" rtlCol="0" anchor="t"/>
          <a:lstStyle/>
          <a:p>
            <a:pPr marL="0" indent="0" algn="ctr">
              <a:lnSpc>
                <a:spcPts val="2511"/>
              </a:lnSpc>
              <a:buNone/>
            </a:pPr>
            <a:r>
              <a:rPr lang="en-US" sz="2511" dirty="0">
                <a:solidFill>
                  <a:srgbClr val="DAD8E9"/>
                </a:solidFill>
                <a:latin typeface="Prompt" pitchFamily="34" charset="0"/>
                <a:ea typeface="Prompt" pitchFamily="34" charset="-122"/>
                <a:cs typeface="Prompt" pitchFamily="34" charset="-120"/>
              </a:rPr>
              <a:t>3</a:t>
            </a:r>
            <a:endParaRPr lang="en-US" sz="2511" dirty="0"/>
          </a:p>
        </p:txBody>
      </p:sp>
      <p:sp>
        <p:nvSpPr>
          <p:cNvPr id="17" name="Text 12"/>
          <p:cNvSpPr/>
          <p:nvPr/>
        </p:nvSpPr>
        <p:spPr>
          <a:xfrm>
            <a:off x="1614011" y="5346740"/>
            <a:ext cx="2656999" cy="332184"/>
          </a:xfrm>
          <a:prstGeom prst="rect">
            <a:avLst/>
          </a:prstGeom>
          <a:noFill/>
          <a:ln/>
        </p:spPr>
        <p:txBody>
          <a:bodyPr wrap="none" rtlCol="0" anchor="t"/>
          <a:lstStyle/>
          <a:p>
            <a:pPr marL="0" indent="0">
              <a:lnSpc>
                <a:spcPts val="2615"/>
              </a:lnSpc>
              <a:buNone/>
            </a:pPr>
            <a:r>
              <a:rPr lang="en-US" sz="2092" dirty="0">
                <a:solidFill>
                  <a:srgbClr val="DAD8E9"/>
                </a:solidFill>
                <a:latin typeface="Prompt" pitchFamily="34" charset="0"/>
                <a:ea typeface="Prompt" pitchFamily="34" charset="-122"/>
                <a:cs typeface="Prompt" pitchFamily="34" charset="-120"/>
              </a:rPr>
              <a:t>Credit_History</a:t>
            </a:r>
            <a:endParaRPr lang="en-US" sz="2092" dirty="0"/>
          </a:p>
        </p:txBody>
      </p:sp>
      <p:sp>
        <p:nvSpPr>
          <p:cNvPr id="18" name="Text 13"/>
          <p:cNvSpPr/>
          <p:nvPr/>
        </p:nvSpPr>
        <p:spPr>
          <a:xfrm>
            <a:off x="1614011" y="5822394"/>
            <a:ext cx="6693098" cy="382667"/>
          </a:xfrm>
          <a:prstGeom prst="rect">
            <a:avLst/>
          </a:prstGeom>
          <a:noFill/>
          <a:ln/>
        </p:spPr>
        <p:txBody>
          <a:bodyPr wrap="none" rtlCol="0" anchor="t"/>
          <a:lstStyle/>
          <a:p>
            <a:pPr marL="0" indent="0">
              <a:lnSpc>
                <a:spcPts val="3013"/>
              </a:lnSpc>
              <a:buNone/>
            </a:pPr>
            <a:r>
              <a:rPr lang="en-US" sz="1883" dirty="0">
                <a:solidFill>
                  <a:srgbClr val="DAD8E9"/>
                </a:solidFill>
                <a:latin typeface="Mukta" pitchFamily="34" charset="0"/>
                <a:ea typeface="Mukta" pitchFamily="34" charset="-122"/>
                <a:cs typeface="Mukta" pitchFamily="34" charset="-120"/>
              </a:rPr>
              <a:t>Whether the applicant has a good credit history or not.</a:t>
            </a:r>
            <a:endParaRPr lang="en-US" sz="1883" dirty="0"/>
          </a:p>
        </p:txBody>
      </p:sp>
      <p:sp>
        <p:nvSpPr>
          <p:cNvPr id="19" name="Shape 14"/>
          <p:cNvSpPr/>
          <p:nvPr/>
        </p:nvSpPr>
        <p:spPr>
          <a:xfrm>
            <a:off x="836890" y="6713101"/>
            <a:ext cx="538043" cy="538043"/>
          </a:xfrm>
          <a:prstGeom prst="roundRect">
            <a:avLst>
              <a:gd name="adj" fmla="val 18667"/>
            </a:avLst>
          </a:prstGeom>
          <a:solidFill>
            <a:srgbClr val="542C49"/>
          </a:solidFill>
          <a:ln w="7620">
            <a:solidFill>
              <a:srgbClr val="6D4562"/>
            </a:solidFill>
            <a:prstDash val="solid"/>
          </a:ln>
        </p:spPr>
      </p:sp>
      <p:sp>
        <p:nvSpPr>
          <p:cNvPr id="20" name="Text 15"/>
          <p:cNvSpPr/>
          <p:nvPr/>
        </p:nvSpPr>
        <p:spPr>
          <a:xfrm>
            <a:off x="1008817" y="6822638"/>
            <a:ext cx="194191" cy="318849"/>
          </a:xfrm>
          <a:prstGeom prst="rect">
            <a:avLst/>
          </a:prstGeom>
          <a:noFill/>
          <a:ln/>
        </p:spPr>
        <p:txBody>
          <a:bodyPr wrap="none" rtlCol="0" anchor="t"/>
          <a:lstStyle/>
          <a:p>
            <a:pPr marL="0" indent="0" algn="ctr">
              <a:lnSpc>
                <a:spcPts val="2511"/>
              </a:lnSpc>
              <a:buNone/>
            </a:pPr>
            <a:r>
              <a:rPr lang="en-US" sz="2511" dirty="0">
                <a:solidFill>
                  <a:srgbClr val="DAD8E9"/>
                </a:solidFill>
                <a:latin typeface="Prompt" pitchFamily="34" charset="0"/>
                <a:ea typeface="Prompt" pitchFamily="34" charset="-122"/>
                <a:cs typeface="Prompt" pitchFamily="34" charset="-120"/>
              </a:rPr>
              <a:t>4</a:t>
            </a:r>
            <a:endParaRPr lang="en-US" sz="2511" dirty="0"/>
          </a:p>
        </p:txBody>
      </p:sp>
      <p:sp>
        <p:nvSpPr>
          <p:cNvPr id="21" name="Text 16"/>
          <p:cNvSpPr/>
          <p:nvPr/>
        </p:nvSpPr>
        <p:spPr>
          <a:xfrm>
            <a:off x="1614011" y="6713101"/>
            <a:ext cx="2656999" cy="332184"/>
          </a:xfrm>
          <a:prstGeom prst="rect">
            <a:avLst/>
          </a:prstGeom>
          <a:noFill/>
          <a:ln/>
        </p:spPr>
        <p:txBody>
          <a:bodyPr wrap="none" rtlCol="0" anchor="t"/>
          <a:lstStyle/>
          <a:p>
            <a:pPr marL="0" indent="0">
              <a:lnSpc>
                <a:spcPts val="2615"/>
              </a:lnSpc>
              <a:buNone/>
            </a:pPr>
            <a:r>
              <a:rPr lang="en-US" sz="2092" dirty="0">
                <a:solidFill>
                  <a:srgbClr val="DAD8E9"/>
                </a:solidFill>
                <a:latin typeface="Prompt" pitchFamily="34" charset="0"/>
                <a:ea typeface="Prompt" pitchFamily="34" charset="-122"/>
                <a:cs typeface="Prompt" pitchFamily="34" charset="-120"/>
              </a:rPr>
              <a:t>Property_Area</a:t>
            </a:r>
            <a:endParaRPr lang="en-US" sz="2092" dirty="0"/>
          </a:p>
        </p:txBody>
      </p:sp>
      <p:sp>
        <p:nvSpPr>
          <p:cNvPr id="22" name="Text 17"/>
          <p:cNvSpPr/>
          <p:nvPr/>
        </p:nvSpPr>
        <p:spPr>
          <a:xfrm>
            <a:off x="1614011" y="7188756"/>
            <a:ext cx="6693098" cy="382667"/>
          </a:xfrm>
          <a:prstGeom prst="rect">
            <a:avLst/>
          </a:prstGeom>
          <a:noFill/>
          <a:ln/>
        </p:spPr>
        <p:txBody>
          <a:bodyPr wrap="none" rtlCol="0" anchor="t"/>
          <a:lstStyle/>
          <a:p>
            <a:pPr marL="0" indent="0">
              <a:lnSpc>
                <a:spcPts val="3013"/>
              </a:lnSpc>
              <a:buNone/>
            </a:pPr>
            <a:r>
              <a:rPr lang="en-US" sz="1883" dirty="0">
                <a:solidFill>
                  <a:srgbClr val="DAD8E9"/>
                </a:solidFill>
                <a:latin typeface="Mukta" pitchFamily="34" charset="0"/>
                <a:ea typeface="Mukta" pitchFamily="34" charset="-122"/>
                <a:cs typeface="Mukta" pitchFamily="34" charset="-120"/>
              </a:rPr>
              <a:t>The area where the applicant's property is located.</a:t>
            </a:r>
            <a:endParaRPr lang="en-US" sz="1883"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1542217"/>
            <a:ext cx="4869061" cy="5145048"/>
          </a:xfrm>
          <a:prstGeom prst="rect">
            <a:avLst/>
          </a:prstGeom>
        </p:spPr>
      </p:pic>
      <p:sp>
        <p:nvSpPr>
          <p:cNvPr id="6" name="Text 1"/>
          <p:cNvSpPr/>
          <p:nvPr/>
        </p:nvSpPr>
        <p:spPr>
          <a:xfrm>
            <a:off x="864037" y="2796659"/>
            <a:ext cx="5486400" cy="685800"/>
          </a:xfrm>
          <a:prstGeom prst="rect">
            <a:avLst/>
          </a:prstGeom>
          <a:noFill/>
          <a:ln/>
        </p:spPr>
        <p:txBody>
          <a:bodyPr wrap="none" rtlCol="0" anchor="t"/>
          <a:lstStyle/>
          <a:p>
            <a:pPr marL="0" indent="0">
              <a:lnSpc>
                <a:spcPts val="5400"/>
              </a:lnSpc>
              <a:buNone/>
            </a:pPr>
            <a:r>
              <a:rPr lang="en-US" sz="4320" dirty="0">
                <a:solidFill>
                  <a:srgbClr val="C6BFEE"/>
                </a:solidFill>
                <a:latin typeface="Prompt" pitchFamily="34" charset="0"/>
                <a:ea typeface="Prompt" pitchFamily="34" charset="-122"/>
                <a:cs typeface="Prompt" pitchFamily="34" charset="-120"/>
              </a:rPr>
              <a:t>Dependent Variable</a:t>
            </a:r>
            <a:endParaRPr lang="en-US" sz="4320" dirty="0"/>
          </a:p>
        </p:txBody>
      </p:sp>
      <p:sp>
        <p:nvSpPr>
          <p:cNvPr id="7" name="Text 2"/>
          <p:cNvSpPr/>
          <p:nvPr/>
        </p:nvSpPr>
        <p:spPr>
          <a:xfrm>
            <a:off x="864037" y="3852743"/>
            <a:ext cx="7415927" cy="1580198"/>
          </a:xfrm>
          <a:prstGeom prst="rect">
            <a:avLst/>
          </a:prstGeom>
          <a:noFill/>
          <a:ln/>
        </p:spPr>
        <p:txBody>
          <a:bodyPr wrap="square" rtlCol="0" anchor="t"/>
          <a:lstStyle/>
          <a:p>
            <a:pPr marL="0" indent="0">
              <a:lnSpc>
                <a:spcPts val="3110"/>
              </a:lnSpc>
              <a:buNone/>
            </a:pPr>
            <a:r>
              <a:rPr lang="en-US" sz="1944" dirty="0">
                <a:solidFill>
                  <a:srgbClr val="DAD8E9"/>
                </a:solidFill>
                <a:latin typeface="Mukta" pitchFamily="34" charset="0"/>
                <a:ea typeface="Mukta" pitchFamily="34" charset="-122"/>
                <a:cs typeface="Mukta" pitchFamily="34" charset="-120"/>
              </a:rPr>
              <a:t>The dependent variable, also known as the target variable, is the variable that we are trying to predict. In this case, the dependent variable is Loan_Status, which indicates whether the loan of the applicant will be approved or not.</a:t>
            </a:r>
            <a:endParaRPr lang="en-US" sz="194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0" y="0"/>
            <a:ext cx="14630400" cy="3086100"/>
          </a:xfrm>
          <a:prstGeom prst="rect">
            <a:avLst/>
          </a:prstGeom>
        </p:spPr>
      </p:pic>
      <p:pic>
        <p:nvPicPr>
          <p:cNvPr id="5" name="Image 2" descr="preencoded.png"/>
          <p:cNvPicPr>
            <a:picLocks noChangeAspect="1"/>
          </p:cNvPicPr>
          <p:nvPr/>
        </p:nvPicPr>
        <p:blipFill>
          <a:blip r:embed="rId5"/>
          <a:stretch>
            <a:fillRect/>
          </a:stretch>
        </p:blipFill>
        <p:spPr>
          <a:xfrm>
            <a:off x="5108853" y="308610"/>
            <a:ext cx="4412575" cy="2468880"/>
          </a:xfrm>
          <a:prstGeom prst="rect">
            <a:avLst/>
          </a:prstGeom>
        </p:spPr>
      </p:pic>
      <p:sp>
        <p:nvSpPr>
          <p:cNvPr id="6" name="Text 1"/>
          <p:cNvSpPr/>
          <p:nvPr/>
        </p:nvSpPr>
        <p:spPr>
          <a:xfrm>
            <a:off x="1321356" y="4537234"/>
            <a:ext cx="6837164" cy="685800"/>
          </a:xfrm>
          <a:prstGeom prst="rect">
            <a:avLst/>
          </a:prstGeom>
          <a:noFill/>
          <a:ln/>
        </p:spPr>
        <p:txBody>
          <a:bodyPr wrap="none" rtlCol="0" anchor="t"/>
          <a:lstStyle/>
          <a:p>
            <a:pPr marL="0" indent="0">
              <a:lnSpc>
                <a:spcPts val="5400"/>
              </a:lnSpc>
              <a:buNone/>
            </a:pPr>
            <a:r>
              <a:rPr lang="en-US" sz="4320" dirty="0">
                <a:solidFill>
                  <a:srgbClr val="C6BFEE"/>
                </a:solidFill>
                <a:latin typeface="Prompt" pitchFamily="34" charset="0"/>
                <a:ea typeface="Prompt" pitchFamily="34" charset="-122"/>
                <a:cs typeface="Prompt" pitchFamily="34" charset="-120"/>
              </a:rPr>
              <a:t>Predicting Loan Approval</a:t>
            </a:r>
            <a:endParaRPr lang="en-US" sz="4320" dirty="0"/>
          </a:p>
        </p:txBody>
      </p:sp>
      <p:sp>
        <p:nvSpPr>
          <p:cNvPr id="7" name="Text 2"/>
          <p:cNvSpPr/>
          <p:nvPr/>
        </p:nvSpPr>
        <p:spPr>
          <a:xfrm>
            <a:off x="1321356" y="5593318"/>
            <a:ext cx="11987689" cy="1185148"/>
          </a:xfrm>
          <a:prstGeom prst="rect">
            <a:avLst/>
          </a:prstGeom>
          <a:noFill/>
          <a:ln/>
        </p:spPr>
        <p:txBody>
          <a:bodyPr wrap="square" rtlCol="0" anchor="t"/>
          <a:lstStyle/>
          <a:p>
            <a:pPr marL="0" indent="0">
              <a:lnSpc>
                <a:spcPts val="3110"/>
              </a:lnSpc>
              <a:buNone/>
            </a:pPr>
            <a:r>
              <a:rPr lang="en-US" sz="1944" dirty="0">
                <a:solidFill>
                  <a:srgbClr val="DAD8E9"/>
                </a:solidFill>
                <a:latin typeface="Mukta" pitchFamily="34" charset="0"/>
                <a:ea typeface="Mukta" pitchFamily="34" charset="-122"/>
                <a:cs typeface="Mukta" pitchFamily="34" charset="-120"/>
              </a:rPr>
              <a:t>The goal of this project is to build a model that can predict whether the loan of the applicant will be approved or not based on the details provided in the dataset. This model can be used by financial institutions to automate the loan approval process and make more informed decisions.</a:t>
            </a:r>
            <a:endParaRPr lang="en-US" sz="194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3062"/>
            <a:ext cx="14630400" cy="8229600"/>
          </a:xfrm>
          <a:prstGeom prst="rect">
            <a:avLst/>
          </a:prstGeom>
          <a:solidFill>
            <a:srgbClr val="0B0C23">
              <a:alpha val="75000"/>
            </a:srgbClr>
          </a:solidFill>
          <a:ln/>
        </p:spPr>
      </p:sp>
      <p:sp>
        <p:nvSpPr>
          <p:cNvPr id="6" name="Text 1"/>
          <p:cNvSpPr/>
          <p:nvPr/>
        </p:nvSpPr>
        <p:spPr>
          <a:xfrm>
            <a:off x="406956" y="734510"/>
            <a:ext cx="9384087" cy="685800"/>
          </a:xfrm>
          <a:prstGeom prst="rect">
            <a:avLst/>
          </a:prstGeom>
          <a:noFill/>
          <a:ln/>
        </p:spPr>
        <p:txBody>
          <a:bodyPr wrap="none" rtlCol="0" anchor="t"/>
          <a:lstStyle/>
          <a:p>
            <a:pPr>
              <a:lnSpc>
                <a:spcPts val="5400"/>
              </a:lnSpc>
            </a:pPr>
            <a:r>
              <a:rPr lang="en-US" sz="4400" dirty="0" smtClean="0">
                <a:solidFill>
                  <a:srgbClr val="D0C5FF"/>
                </a:solidFill>
                <a:latin typeface="Prata" pitchFamily="34" charset="0"/>
                <a:ea typeface="Prata" pitchFamily="34" charset="-122"/>
                <a:cs typeface="Prata" pitchFamily="34" charset="-120"/>
              </a:rPr>
              <a:t>Data </a:t>
            </a:r>
            <a:r>
              <a:rPr lang="en-US" sz="4400" dirty="0">
                <a:solidFill>
                  <a:srgbClr val="D0C5FF"/>
                </a:solidFill>
                <a:latin typeface="Prata" pitchFamily="34" charset="0"/>
                <a:ea typeface="Prata" pitchFamily="34" charset="-122"/>
                <a:cs typeface="Prata" pitchFamily="34" charset="-120"/>
              </a:rPr>
              <a:t>Cleaning &amp; Pre-processing</a:t>
            </a:r>
            <a:endParaRPr lang="en-US" sz="4400" dirty="0">
              <a:solidFill>
                <a:srgbClr val="D0C5FF"/>
              </a:solidFill>
            </a:endParaRPr>
          </a:p>
          <a:p>
            <a:pPr marL="0" indent="0">
              <a:lnSpc>
                <a:spcPts val="5400"/>
              </a:lnSpc>
              <a:buNone/>
            </a:pPr>
            <a:endParaRPr lang="en-US" sz="4320" dirty="0"/>
          </a:p>
        </p:txBody>
      </p:sp>
      <p:sp>
        <p:nvSpPr>
          <p:cNvPr id="7" name="Text 2"/>
          <p:cNvSpPr/>
          <p:nvPr/>
        </p:nvSpPr>
        <p:spPr>
          <a:xfrm>
            <a:off x="406956" y="2077205"/>
            <a:ext cx="11987689" cy="5353607"/>
          </a:xfrm>
          <a:prstGeom prst="rect">
            <a:avLst/>
          </a:prstGeom>
          <a:noFill/>
          <a:ln/>
        </p:spPr>
        <p:txBody>
          <a:bodyPr wrap="square" rtlCol="0" anchor="t"/>
          <a:lstStyle/>
          <a:p>
            <a:pPr marL="742950" indent="-742950">
              <a:buAutoNum type="arabicPeriod"/>
            </a:pPr>
            <a:r>
              <a:rPr lang="en-US" sz="4000" dirty="0">
                <a:solidFill>
                  <a:srgbClr val="D0C5FF"/>
                </a:solidFill>
              </a:rPr>
              <a:t>Import Necessary Libraries</a:t>
            </a:r>
          </a:p>
          <a:p>
            <a:pPr marL="742950" indent="-742950">
              <a:buAutoNum type="arabicPeriod"/>
            </a:pPr>
            <a:r>
              <a:rPr lang="en-US" sz="4000" dirty="0">
                <a:solidFill>
                  <a:srgbClr val="D0C5FF"/>
                </a:solidFill>
              </a:rPr>
              <a:t>Read CSV file</a:t>
            </a:r>
          </a:p>
          <a:p>
            <a:pPr marL="742950" indent="-742950">
              <a:buAutoNum type="arabicPeriod"/>
            </a:pPr>
            <a:r>
              <a:rPr lang="en-US" sz="4000" dirty="0" smtClean="0">
                <a:solidFill>
                  <a:srgbClr val="D0C5FF"/>
                </a:solidFill>
              </a:rPr>
              <a:t>Shape of the Dataset</a:t>
            </a:r>
            <a:endParaRPr lang="en-US" sz="4000" dirty="0">
              <a:solidFill>
                <a:srgbClr val="D0C5FF"/>
              </a:solidFill>
            </a:endParaRPr>
          </a:p>
          <a:p>
            <a:pPr marL="742950" indent="-742950">
              <a:buAutoNum type="arabicPeriod"/>
            </a:pPr>
            <a:r>
              <a:rPr lang="en-US" sz="4000" dirty="0">
                <a:solidFill>
                  <a:srgbClr val="D0C5FF"/>
                </a:solidFill>
              </a:rPr>
              <a:t>Removing the Irrelevant Columns</a:t>
            </a:r>
          </a:p>
          <a:p>
            <a:pPr marL="742950" indent="-742950">
              <a:buAutoNum type="arabicPeriod"/>
            </a:pPr>
            <a:r>
              <a:rPr lang="en-US" sz="4000" dirty="0">
                <a:solidFill>
                  <a:srgbClr val="D0C5FF"/>
                </a:solidFill>
              </a:rPr>
              <a:t>Summary of the Dataset</a:t>
            </a:r>
          </a:p>
          <a:p>
            <a:pPr marL="742950" indent="-742950">
              <a:buAutoNum type="arabicPeriod"/>
            </a:pPr>
            <a:r>
              <a:rPr lang="en-US" sz="4000" dirty="0">
                <a:solidFill>
                  <a:srgbClr val="D0C5FF"/>
                </a:solidFill>
              </a:rPr>
              <a:t>Data types in the dataset</a:t>
            </a:r>
          </a:p>
          <a:p>
            <a:pPr marL="742950" indent="-742950">
              <a:buAutoNum type="arabicPeriod"/>
            </a:pPr>
            <a:r>
              <a:rPr lang="en-US" sz="4000" dirty="0">
                <a:solidFill>
                  <a:srgbClr val="D0C5FF"/>
                </a:solidFill>
              </a:rPr>
              <a:t>Checking Null </a:t>
            </a:r>
            <a:r>
              <a:rPr lang="en-US" sz="4000" dirty="0" smtClean="0">
                <a:solidFill>
                  <a:srgbClr val="D0C5FF"/>
                </a:solidFill>
              </a:rPr>
              <a:t>Values</a:t>
            </a:r>
          </a:p>
          <a:p>
            <a:pPr marL="742950" indent="-742950">
              <a:buAutoNum type="arabicPeriod"/>
            </a:pPr>
            <a:r>
              <a:rPr lang="en-US" sz="4000" dirty="0" smtClean="0">
                <a:solidFill>
                  <a:srgbClr val="D0C5FF"/>
                </a:solidFill>
              </a:rPr>
              <a:t>Filling Null Values</a:t>
            </a:r>
            <a:endParaRPr lang="en-US" sz="4000" dirty="0">
              <a:solidFill>
                <a:srgbClr val="D0C5FF"/>
              </a:solidFill>
            </a:endParaRPr>
          </a:p>
          <a:p>
            <a:pPr marL="742950" indent="-742950">
              <a:buAutoNum type="arabicPeriod"/>
            </a:pPr>
            <a:r>
              <a:rPr lang="en-US" sz="4000" dirty="0">
                <a:solidFill>
                  <a:srgbClr val="D0C5FF"/>
                </a:solidFill>
              </a:rPr>
              <a:t>Checking Duplicated Values</a:t>
            </a:r>
            <a:endParaRPr lang="en-IN" sz="4000" dirty="0">
              <a:solidFill>
                <a:srgbClr val="D0C5FF"/>
              </a:solidFill>
            </a:endParaRPr>
          </a:p>
          <a:p>
            <a:pPr marL="0" indent="0">
              <a:lnSpc>
                <a:spcPts val="3110"/>
              </a:lnSpc>
              <a:buNone/>
            </a:pPr>
            <a:endParaRPr lang="en-US" sz="1944" dirty="0"/>
          </a:p>
        </p:txBody>
      </p:sp>
    </p:spTree>
    <p:extLst>
      <p:ext uri="{BB962C8B-B14F-4D97-AF65-F5344CB8AC3E}">
        <p14:creationId xmlns:p14="http://schemas.microsoft.com/office/powerpoint/2010/main" val="190126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8804"/>
            <a:ext cx="14630400" cy="8229600"/>
          </a:xfrm>
          <a:prstGeom prst="rect">
            <a:avLst/>
          </a:prstGeom>
          <a:solidFill>
            <a:srgbClr val="0B0C23">
              <a:alpha val="75000"/>
            </a:srgbClr>
          </a:solidFill>
          <a:ln/>
        </p:spPr>
      </p:sp>
      <p:sp>
        <p:nvSpPr>
          <p:cNvPr id="6" name="Text 1"/>
          <p:cNvSpPr/>
          <p:nvPr/>
        </p:nvSpPr>
        <p:spPr>
          <a:xfrm>
            <a:off x="4937423" y="189626"/>
            <a:ext cx="4545346" cy="685800"/>
          </a:xfrm>
          <a:prstGeom prst="rect">
            <a:avLst/>
          </a:prstGeom>
          <a:noFill/>
          <a:ln/>
        </p:spPr>
        <p:txBody>
          <a:bodyPr wrap="none" rtlCol="0" anchor="t"/>
          <a:lstStyle/>
          <a:p>
            <a:pPr>
              <a:lnSpc>
                <a:spcPts val="5400"/>
              </a:lnSpc>
            </a:pPr>
            <a:r>
              <a:rPr lang="en-US" sz="4400" dirty="0" smtClean="0">
                <a:solidFill>
                  <a:srgbClr val="D0C5FF"/>
                </a:solidFill>
                <a:latin typeface="Prata" pitchFamily="34" charset="0"/>
                <a:ea typeface="Prata" pitchFamily="34" charset="-122"/>
              </a:rPr>
              <a:t>Data Visualization</a:t>
            </a:r>
            <a:endParaRPr lang="en-US" sz="4400" dirty="0">
              <a:solidFill>
                <a:srgbClr val="D0C5FF"/>
              </a:solidFill>
            </a:endParaRPr>
          </a:p>
          <a:p>
            <a:pPr marL="0" indent="0">
              <a:lnSpc>
                <a:spcPts val="5400"/>
              </a:lnSpc>
              <a:buNone/>
            </a:pPr>
            <a:endParaRPr lang="en-US" sz="432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15" y="1260588"/>
            <a:ext cx="5825560" cy="318161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16" y="4771215"/>
            <a:ext cx="5825559" cy="318911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1417" y="4778707"/>
            <a:ext cx="5825559" cy="3181618"/>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51418" y="1302553"/>
            <a:ext cx="5825559" cy="3181618"/>
          </a:xfrm>
          <a:prstGeom prst="rect">
            <a:avLst/>
          </a:prstGeom>
        </p:spPr>
      </p:pic>
    </p:spTree>
    <p:extLst>
      <p:ext uri="{BB962C8B-B14F-4D97-AF65-F5344CB8AC3E}">
        <p14:creationId xmlns:p14="http://schemas.microsoft.com/office/powerpoint/2010/main" val="366325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in)">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2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2000"/>
                                        <p:tgtEl>
                                          <p:spTgt spid="8"/>
                                        </p:tgtEl>
                                      </p:cBhvr>
                                    </p:animEffect>
                                    <p:anim calcmode="lin" valueType="num">
                                      <p:cBhvr>
                                        <p:cTn id="33" dur="2000" fill="hold"/>
                                        <p:tgtEl>
                                          <p:spTgt spid="8"/>
                                        </p:tgtEl>
                                        <p:attrNameLst>
                                          <p:attrName>ppt_w</p:attrName>
                                        </p:attrNameLst>
                                      </p:cBhvr>
                                      <p:tavLst>
                                        <p:tav tm="0" fmla="#ppt_w*sin(2.5*pi*$)">
                                          <p:val>
                                            <p:fltVal val="0"/>
                                          </p:val>
                                        </p:tav>
                                        <p:tav tm="100000">
                                          <p:val>
                                            <p:fltVal val="1"/>
                                          </p:val>
                                        </p:tav>
                                      </p:tavLst>
                                    </p:anim>
                                    <p:anim calcmode="lin" valueType="num">
                                      <p:cBhvr>
                                        <p:cTn id="34"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8804"/>
            <a:ext cx="14630400" cy="8229600"/>
          </a:xfrm>
          <a:prstGeom prst="rect">
            <a:avLst/>
          </a:prstGeom>
          <a:solidFill>
            <a:srgbClr val="0B0C23">
              <a:alpha val="75000"/>
            </a:srgbClr>
          </a:solidFill>
          <a:ln/>
        </p:spPr>
      </p:sp>
      <p:sp>
        <p:nvSpPr>
          <p:cNvPr id="6" name="Text 1"/>
          <p:cNvSpPr/>
          <p:nvPr/>
        </p:nvSpPr>
        <p:spPr>
          <a:xfrm>
            <a:off x="5042526" y="273464"/>
            <a:ext cx="4545346" cy="685800"/>
          </a:xfrm>
          <a:prstGeom prst="rect">
            <a:avLst/>
          </a:prstGeom>
          <a:noFill/>
          <a:ln/>
        </p:spPr>
        <p:txBody>
          <a:bodyPr wrap="none" rtlCol="0" anchor="t"/>
          <a:lstStyle/>
          <a:p>
            <a:pPr>
              <a:lnSpc>
                <a:spcPts val="5400"/>
              </a:lnSpc>
            </a:pPr>
            <a:r>
              <a:rPr lang="en-US" sz="4400" dirty="0" smtClean="0">
                <a:solidFill>
                  <a:srgbClr val="D0C5FF"/>
                </a:solidFill>
                <a:latin typeface="Prata" pitchFamily="34" charset="0"/>
                <a:ea typeface="Prata" pitchFamily="34" charset="-122"/>
              </a:rPr>
              <a:t>Data Visualization</a:t>
            </a:r>
            <a:endParaRPr lang="en-US" sz="4400" dirty="0">
              <a:solidFill>
                <a:srgbClr val="D0C5FF"/>
              </a:solidFill>
            </a:endParaRPr>
          </a:p>
          <a:p>
            <a:pPr marL="0" indent="0">
              <a:lnSpc>
                <a:spcPts val="5400"/>
              </a:lnSpc>
              <a:buNone/>
            </a:pPr>
            <a:endParaRPr lang="en-US" sz="432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896" y="1354084"/>
            <a:ext cx="5205964" cy="319223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7213" y="1387796"/>
            <a:ext cx="5205964" cy="3192233"/>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1332" y="4901531"/>
            <a:ext cx="5177385" cy="3142559"/>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17213" y="4885570"/>
            <a:ext cx="5205963" cy="3158520"/>
          </a:xfrm>
          <a:prstGeom prst="rect">
            <a:avLst/>
          </a:prstGeom>
        </p:spPr>
      </p:pic>
    </p:spTree>
    <p:extLst>
      <p:ext uri="{BB962C8B-B14F-4D97-AF65-F5344CB8AC3E}">
        <p14:creationId xmlns:p14="http://schemas.microsoft.com/office/powerpoint/2010/main" val="363788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heel(1)">
                                      <p:cBhvr>
                                        <p:cTn id="22" dur="2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594</Words>
  <Application>Microsoft Office PowerPoint</Application>
  <PresentationFormat>Custom</PresentationFormat>
  <Paragraphs>90</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Mukta</vt:lpstr>
      <vt:lpstr>Palace Script MT</vt:lpstr>
      <vt:lpstr>Prata</vt:lpstr>
      <vt:lpstr>Prompt</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12</cp:revision>
  <dcterms:created xsi:type="dcterms:W3CDTF">2024-08-14T14:17:25Z</dcterms:created>
  <dcterms:modified xsi:type="dcterms:W3CDTF">2024-08-20T05:16:05Z</dcterms:modified>
</cp:coreProperties>
</file>